
<file path=[Content_Types].xml><?xml version="1.0" encoding="utf-8"?>
<Types xmlns="http://schemas.openxmlformats.org/package/2006/content-types">
  <Default Extension="png" ContentType="image/png"/>
  <Default Extension="pdf" ContentType="application/pdf"/>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79" r:id="rId1"/>
  </p:sldMasterIdLst>
  <p:notesMasterIdLst>
    <p:notesMasterId r:id="rId25"/>
  </p:notesMasterIdLst>
  <p:handoutMasterIdLst>
    <p:handoutMasterId r:id="rId26"/>
  </p:handoutMasterIdLst>
  <p:sldIdLst>
    <p:sldId id="257" r:id="rId2"/>
    <p:sldId id="323" r:id="rId3"/>
    <p:sldId id="324" r:id="rId4"/>
    <p:sldId id="304" r:id="rId5"/>
    <p:sldId id="325" r:id="rId6"/>
    <p:sldId id="320" r:id="rId7"/>
    <p:sldId id="321" r:id="rId8"/>
    <p:sldId id="322" r:id="rId9"/>
    <p:sldId id="326" r:id="rId10"/>
    <p:sldId id="327" r:id="rId11"/>
    <p:sldId id="340" r:id="rId12"/>
    <p:sldId id="305" r:id="rId13"/>
    <p:sldId id="330" r:id="rId14"/>
    <p:sldId id="331" r:id="rId15"/>
    <p:sldId id="333" r:id="rId16"/>
    <p:sldId id="334" r:id="rId17"/>
    <p:sldId id="335" r:id="rId18"/>
    <p:sldId id="336" r:id="rId19"/>
    <p:sldId id="337" r:id="rId20"/>
    <p:sldId id="344" r:id="rId21"/>
    <p:sldId id="343" r:id="rId22"/>
    <p:sldId id="338" r:id="rId23"/>
    <p:sldId id="291" r:id="rId24"/>
  </p:sldIdLst>
  <p:sldSz cx="9144000" cy="6858000" type="screen4x3"/>
  <p:notesSz cx="6858000" cy="9144000"/>
  <p:custDataLst>
    <p:tags r:id="rId27"/>
  </p:custDataLst>
  <p:defaultTextStyle>
    <a:defPPr>
      <a:defRPr lang="en-US"/>
    </a:defPPr>
    <a:lvl1pPr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1pPr>
    <a:lvl2pPr marL="4572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2pPr>
    <a:lvl3pPr marL="9144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3pPr>
    <a:lvl4pPr marL="13716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4pPr>
    <a:lvl5pPr marL="18288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5pPr>
    <a:lvl6pPr marL="2286000" algn="l" defTabSz="914400" rtl="0" eaLnBrk="1" latinLnBrk="0" hangingPunct="1">
      <a:defRPr sz="2400" kern="1200">
        <a:solidFill>
          <a:schemeClr val="tx1"/>
        </a:solidFill>
        <a:latin typeface="Arial" charset="0"/>
        <a:ea typeface="ＭＳ Ｐゴシック" pitchFamily="64" charset="-128"/>
        <a:cs typeface="+mn-cs"/>
      </a:defRPr>
    </a:lvl6pPr>
    <a:lvl7pPr marL="2743200" algn="l" defTabSz="914400" rtl="0" eaLnBrk="1" latinLnBrk="0" hangingPunct="1">
      <a:defRPr sz="2400" kern="1200">
        <a:solidFill>
          <a:schemeClr val="tx1"/>
        </a:solidFill>
        <a:latin typeface="Arial" charset="0"/>
        <a:ea typeface="ＭＳ Ｐゴシック" pitchFamily="64" charset="-128"/>
        <a:cs typeface="+mn-cs"/>
      </a:defRPr>
    </a:lvl7pPr>
    <a:lvl8pPr marL="3200400" algn="l" defTabSz="914400" rtl="0" eaLnBrk="1" latinLnBrk="0" hangingPunct="1">
      <a:defRPr sz="2400" kern="1200">
        <a:solidFill>
          <a:schemeClr val="tx1"/>
        </a:solidFill>
        <a:latin typeface="Arial" charset="0"/>
        <a:ea typeface="ＭＳ Ｐゴシック" pitchFamily="64" charset="-128"/>
        <a:cs typeface="+mn-cs"/>
      </a:defRPr>
    </a:lvl8pPr>
    <a:lvl9pPr marL="3657600" algn="l" defTabSz="914400" rtl="0" eaLnBrk="1" latinLnBrk="0" hangingPunct="1">
      <a:defRPr sz="2400" kern="1200">
        <a:solidFill>
          <a:schemeClr val="tx1"/>
        </a:solidFill>
        <a:latin typeface="Arial" charset="0"/>
        <a:ea typeface="ＭＳ Ｐゴシック" pitchFamily="64" charset="-128"/>
        <a:cs typeface="+mn-cs"/>
      </a:defRPr>
    </a:lvl9pPr>
  </p:defaultTextStyle>
  <p:extLst>
    <p:ext uri="{521415D9-36F7-43E2-AB2F-B90AF26B5E84}">
      <p14:sectionLst xmlns:p14="http://schemas.microsoft.com/office/powerpoint/2010/main">
        <p14:section name="Default Section" id="{A6A6E27C-0FC2-4715-8586-5FE23B9590C1}">
          <p14:sldIdLst>
            <p14:sldId id="257"/>
          </p14:sldIdLst>
        </p14:section>
        <p14:section name="Introduction" id="{7C6F626C-E06F-424A-B2FA-7D847B18CFC2}">
          <p14:sldIdLst>
            <p14:sldId id="323"/>
            <p14:sldId id="324"/>
            <p14:sldId id="304"/>
            <p14:sldId id="325"/>
            <p14:sldId id="320"/>
            <p14:sldId id="321"/>
          </p14:sldIdLst>
        </p14:section>
        <p14:section name="Project Plan" id="{3A8C3038-69FA-43D1-BCA3-1B8AF0193E1F}">
          <p14:sldIdLst>
            <p14:sldId id="322"/>
            <p14:sldId id="326"/>
            <p14:sldId id="327"/>
            <p14:sldId id="340"/>
          </p14:sldIdLst>
        </p14:section>
        <p14:section name="Project Scheduling" id="{4101A71F-CFEA-4DF6-932C-17255B82199F}">
          <p14:sldIdLst>
            <p14:sldId id="305"/>
            <p14:sldId id="330"/>
            <p14:sldId id="331"/>
            <p14:sldId id="333"/>
            <p14:sldId id="334"/>
            <p14:sldId id="335"/>
            <p14:sldId id="336"/>
            <p14:sldId id="337"/>
            <p14:sldId id="344"/>
            <p14:sldId id="343"/>
            <p14:sldId id="338"/>
          </p14:sldIdLst>
        </p14:section>
        <p14:section name="Summary" id="{A4588E96-870B-42F6-A191-A1F58088F3C6}">
          <p14:sldIdLst>
            <p14:sldId id="291"/>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038" autoAdjust="0"/>
    <p:restoredTop sz="94719" autoAdjust="0"/>
  </p:normalViewPr>
  <p:slideViewPr>
    <p:cSldViewPr>
      <p:cViewPr>
        <p:scale>
          <a:sx n="70" d="100"/>
          <a:sy n="70" d="100"/>
        </p:scale>
        <p:origin x="-1896" y="-4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634" name="Rectangle 2"/>
          <p:cNvSpPr>
            <a:spLocks noGrp="1" noChangeArrowheads="1"/>
          </p:cNvSpPr>
          <p:nvPr>
            <p:ph type="hdr" sz="quarter"/>
          </p:nvPr>
        </p:nvSpPr>
        <p:spPr bwMode="auto">
          <a:xfrm>
            <a:off x="0" y="1"/>
            <a:ext cx="2971382" cy="457776"/>
          </a:xfrm>
          <a:prstGeom prst="rect">
            <a:avLst/>
          </a:prstGeom>
          <a:noFill/>
          <a:ln w="9525">
            <a:noFill/>
            <a:miter lim="800000"/>
            <a:headEnd/>
            <a:tailEnd/>
          </a:ln>
          <a:effectLst/>
        </p:spPr>
        <p:txBody>
          <a:bodyPr vert="horz" wrap="square" lIns="91415" tIns="45707" rIns="91415" bIns="45707" numCol="1" anchor="t" anchorCtr="0" compatLnSpc="1">
            <a:prstTxWarp prst="textNoShape">
              <a:avLst/>
            </a:prstTxWarp>
          </a:bodyPr>
          <a:lstStyle>
            <a:lvl1pPr defTabSz="914180">
              <a:defRPr sz="1200"/>
            </a:lvl1pPr>
          </a:lstStyle>
          <a:p>
            <a:r>
              <a:rPr lang="en-US" smtClean="0"/>
              <a:t>Lecture 8: Project Planning</a:t>
            </a:r>
            <a:endParaRPr lang="en-US"/>
          </a:p>
        </p:txBody>
      </p:sp>
      <p:sp>
        <p:nvSpPr>
          <p:cNvPr id="69635" name="Rectangle 3"/>
          <p:cNvSpPr>
            <a:spLocks noGrp="1" noChangeArrowheads="1"/>
          </p:cNvSpPr>
          <p:nvPr>
            <p:ph type="dt" sz="quarter" idx="1"/>
          </p:nvPr>
        </p:nvSpPr>
        <p:spPr bwMode="auto">
          <a:xfrm>
            <a:off x="3885051" y="1"/>
            <a:ext cx="2971382" cy="457776"/>
          </a:xfrm>
          <a:prstGeom prst="rect">
            <a:avLst/>
          </a:prstGeom>
          <a:noFill/>
          <a:ln w="9525">
            <a:noFill/>
            <a:miter lim="800000"/>
            <a:headEnd/>
            <a:tailEnd/>
          </a:ln>
          <a:effectLst/>
        </p:spPr>
        <p:txBody>
          <a:bodyPr vert="horz" wrap="square" lIns="91415" tIns="45707" rIns="91415" bIns="45707" numCol="1" anchor="t" anchorCtr="0" compatLnSpc="1">
            <a:prstTxWarp prst="textNoShape">
              <a:avLst/>
            </a:prstTxWarp>
          </a:bodyPr>
          <a:lstStyle>
            <a:lvl1pPr algn="r" defTabSz="914180">
              <a:defRPr sz="1200"/>
            </a:lvl1pPr>
          </a:lstStyle>
          <a:p>
            <a:endParaRPr lang="en-US"/>
          </a:p>
        </p:txBody>
      </p:sp>
      <p:sp>
        <p:nvSpPr>
          <p:cNvPr id="69636" name="Rectangle 4"/>
          <p:cNvSpPr>
            <a:spLocks noGrp="1" noChangeArrowheads="1"/>
          </p:cNvSpPr>
          <p:nvPr>
            <p:ph type="ftr" sz="quarter" idx="2"/>
          </p:nvPr>
        </p:nvSpPr>
        <p:spPr bwMode="auto">
          <a:xfrm>
            <a:off x="0" y="8684786"/>
            <a:ext cx="2971382" cy="457776"/>
          </a:xfrm>
          <a:prstGeom prst="rect">
            <a:avLst/>
          </a:prstGeom>
          <a:noFill/>
          <a:ln w="9525">
            <a:noFill/>
            <a:miter lim="800000"/>
            <a:headEnd/>
            <a:tailEnd/>
          </a:ln>
          <a:effectLst/>
        </p:spPr>
        <p:txBody>
          <a:bodyPr vert="horz" wrap="square" lIns="91415" tIns="45707" rIns="91415" bIns="45707" numCol="1" anchor="b" anchorCtr="0" compatLnSpc="1">
            <a:prstTxWarp prst="textNoShape">
              <a:avLst/>
            </a:prstTxWarp>
          </a:bodyPr>
          <a:lstStyle>
            <a:lvl1pPr defTabSz="914180">
              <a:defRPr sz="1200"/>
            </a:lvl1pPr>
          </a:lstStyle>
          <a:p>
            <a:r>
              <a:rPr lang="en-US" smtClean="0"/>
              <a:t>SWE 205: Introduction to Software Engineering</a:t>
            </a:r>
            <a:endParaRPr lang="en-US"/>
          </a:p>
        </p:txBody>
      </p:sp>
      <p:sp>
        <p:nvSpPr>
          <p:cNvPr id="69637" name="Rectangle 5"/>
          <p:cNvSpPr>
            <a:spLocks noGrp="1" noChangeArrowheads="1"/>
          </p:cNvSpPr>
          <p:nvPr>
            <p:ph type="sldNum" sz="quarter" idx="3"/>
          </p:nvPr>
        </p:nvSpPr>
        <p:spPr bwMode="auto">
          <a:xfrm>
            <a:off x="3885051" y="8684786"/>
            <a:ext cx="2971382" cy="457776"/>
          </a:xfrm>
          <a:prstGeom prst="rect">
            <a:avLst/>
          </a:prstGeom>
          <a:noFill/>
          <a:ln w="9525">
            <a:noFill/>
            <a:miter lim="800000"/>
            <a:headEnd/>
            <a:tailEnd/>
          </a:ln>
          <a:effectLst/>
        </p:spPr>
        <p:txBody>
          <a:bodyPr vert="horz" wrap="square" lIns="91415" tIns="45707" rIns="91415" bIns="45707" numCol="1" anchor="b" anchorCtr="0" compatLnSpc="1">
            <a:prstTxWarp prst="textNoShape">
              <a:avLst/>
            </a:prstTxWarp>
          </a:bodyPr>
          <a:lstStyle>
            <a:lvl1pPr algn="r" defTabSz="914180">
              <a:defRPr sz="1200"/>
            </a:lvl1pPr>
          </a:lstStyle>
          <a:p>
            <a:fld id="{FCC9BE4C-DB34-4927-840B-7FF8C2387A2D}" type="slidenum">
              <a:rPr lang="en-US"/>
              <a:pPr/>
              <a:t>‹#›</a:t>
            </a:fld>
            <a:endParaRPr lang="en-US"/>
          </a:p>
        </p:txBody>
      </p:sp>
    </p:spTree>
    <p:extLst>
      <p:ext uri="{BB962C8B-B14F-4D97-AF65-F5344CB8AC3E}">
        <p14:creationId xmlns:p14="http://schemas.microsoft.com/office/powerpoint/2010/main" val="2689273056"/>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
            <a:ext cx="2971382" cy="457776"/>
          </a:xfrm>
          <a:prstGeom prst="rect">
            <a:avLst/>
          </a:prstGeom>
          <a:noFill/>
          <a:ln w="9525">
            <a:noFill/>
            <a:miter lim="800000"/>
            <a:headEnd/>
            <a:tailEnd/>
          </a:ln>
        </p:spPr>
        <p:txBody>
          <a:bodyPr vert="horz" wrap="square" lIns="91415" tIns="45707" rIns="91415" bIns="45707" numCol="1" anchor="t" anchorCtr="0" compatLnSpc="1">
            <a:prstTxWarp prst="textNoShape">
              <a:avLst/>
            </a:prstTxWarp>
          </a:bodyPr>
          <a:lstStyle>
            <a:lvl1pPr defTabSz="914180">
              <a:defRPr sz="1200"/>
            </a:lvl1pPr>
          </a:lstStyle>
          <a:p>
            <a:r>
              <a:rPr lang="en-US" smtClean="0"/>
              <a:t>Lecture 8: Project Planning</a:t>
            </a:r>
            <a:endParaRPr lang="en-US"/>
          </a:p>
        </p:txBody>
      </p:sp>
      <p:sp>
        <p:nvSpPr>
          <p:cNvPr id="4099" name="Rectangle 3"/>
          <p:cNvSpPr>
            <a:spLocks noGrp="1" noChangeArrowheads="1"/>
          </p:cNvSpPr>
          <p:nvPr>
            <p:ph type="dt" idx="1"/>
          </p:nvPr>
        </p:nvSpPr>
        <p:spPr bwMode="auto">
          <a:xfrm>
            <a:off x="3886618" y="1"/>
            <a:ext cx="2971382" cy="457776"/>
          </a:xfrm>
          <a:prstGeom prst="rect">
            <a:avLst/>
          </a:prstGeom>
          <a:noFill/>
          <a:ln w="9525">
            <a:noFill/>
            <a:miter lim="800000"/>
            <a:headEnd/>
            <a:tailEnd/>
          </a:ln>
        </p:spPr>
        <p:txBody>
          <a:bodyPr vert="horz" wrap="square" lIns="91415" tIns="45707" rIns="91415" bIns="45707" numCol="1" anchor="t" anchorCtr="0" compatLnSpc="1">
            <a:prstTxWarp prst="textNoShape">
              <a:avLst/>
            </a:prstTxWarp>
          </a:bodyPr>
          <a:lstStyle>
            <a:lvl1pPr algn="r" defTabSz="914180">
              <a:defRPr sz="1200"/>
            </a:lvl1pPr>
          </a:lstStyle>
          <a:p>
            <a:endParaRPr lang="en-US"/>
          </a:p>
        </p:txBody>
      </p:sp>
      <p:sp>
        <p:nvSpPr>
          <p:cNvPr id="41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4101" name="Rectangle 5"/>
          <p:cNvSpPr>
            <a:spLocks noGrp="1" noChangeArrowheads="1"/>
          </p:cNvSpPr>
          <p:nvPr>
            <p:ph type="body" sz="quarter" idx="3"/>
          </p:nvPr>
        </p:nvSpPr>
        <p:spPr bwMode="auto">
          <a:xfrm>
            <a:off x="913670" y="4343113"/>
            <a:ext cx="5030663" cy="4115663"/>
          </a:xfrm>
          <a:prstGeom prst="rect">
            <a:avLst/>
          </a:prstGeom>
          <a:noFill/>
          <a:ln w="9525">
            <a:noFill/>
            <a:miter lim="800000"/>
            <a:headEnd/>
            <a:tailEnd/>
          </a:ln>
        </p:spPr>
        <p:txBody>
          <a:bodyPr vert="horz" wrap="square" lIns="91415" tIns="45707" rIns="91415" bIns="45707"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2" name="Rectangle 6"/>
          <p:cNvSpPr>
            <a:spLocks noGrp="1" noChangeArrowheads="1"/>
          </p:cNvSpPr>
          <p:nvPr>
            <p:ph type="ftr" sz="quarter" idx="4"/>
          </p:nvPr>
        </p:nvSpPr>
        <p:spPr bwMode="auto">
          <a:xfrm>
            <a:off x="0" y="8686225"/>
            <a:ext cx="2971382" cy="457776"/>
          </a:xfrm>
          <a:prstGeom prst="rect">
            <a:avLst/>
          </a:prstGeom>
          <a:noFill/>
          <a:ln w="9525">
            <a:noFill/>
            <a:miter lim="800000"/>
            <a:headEnd/>
            <a:tailEnd/>
          </a:ln>
        </p:spPr>
        <p:txBody>
          <a:bodyPr vert="horz" wrap="square" lIns="91415" tIns="45707" rIns="91415" bIns="45707" numCol="1" anchor="b" anchorCtr="0" compatLnSpc="1">
            <a:prstTxWarp prst="textNoShape">
              <a:avLst/>
            </a:prstTxWarp>
          </a:bodyPr>
          <a:lstStyle>
            <a:lvl1pPr defTabSz="914180">
              <a:defRPr sz="1200"/>
            </a:lvl1pPr>
          </a:lstStyle>
          <a:p>
            <a:r>
              <a:rPr lang="en-US" smtClean="0"/>
              <a:t>SWE 205: Introduction to Software Engineering</a:t>
            </a:r>
            <a:endParaRPr lang="en-US"/>
          </a:p>
        </p:txBody>
      </p:sp>
      <p:sp>
        <p:nvSpPr>
          <p:cNvPr id="4103" name="Rectangle 7"/>
          <p:cNvSpPr>
            <a:spLocks noGrp="1" noChangeArrowheads="1"/>
          </p:cNvSpPr>
          <p:nvPr>
            <p:ph type="sldNum" sz="quarter" idx="5"/>
          </p:nvPr>
        </p:nvSpPr>
        <p:spPr bwMode="auto">
          <a:xfrm>
            <a:off x="3886618" y="8686225"/>
            <a:ext cx="2971382" cy="457776"/>
          </a:xfrm>
          <a:prstGeom prst="rect">
            <a:avLst/>
          </a:prstGeom>
          <a:noFill/>
          <a:ln w="9525">
            <a:noFill/>
            <a:miter lim="800000"/>
            <a:headEnd/>
            <a:tailEnd/>
          </a:ln>
        </p:spPr>
        <p:txBody>
          <a:bodyPr vert="horz" wrap="square" lIns="91415" tIns="45707" rIns="91415" bIns="45707" numCol="1" anchor="b" anchorCtr="0" compatLnSpc="1">
            <a:prstTxWarp prst="textNoShape">
              <a:avLst/>
            </a:prstTxWarp>
          </a:bodyPr>
          <a:lstStyle>
            <a:lvl1pPr algn="r" defTabSz="914180">
              <a:defRPr sz="1200"/>
            </a:lvl1pPr>
          </a:lstStyle>
          <a:p>
            <a:fld id="{038339ED-2296-4DD2-8DDA-3E9131096126}" type="slidenum">
              <a:rPr lang="en-US"/>
              <a:pPr/>
              <a:t>‹#›</a:t>
            </a:fld>
            <a:endParaRPr lang="en-US"/>
          </a:p>
        </p:txBody>
      </p:sp>
    </p:spTree>
    <p:extLst>
      <p:ext uri="{BB962C8B-B14F-4D97-AF65-F5344CB8AC3E}">
        <p14:creationId xmlns:p14="http://schemas.microsoft.com/office/powerpoint/2010/main" val="1124209285"/>
      </p:ext>
    </p:extLst>
  </p:cSld>
  <p:clrMap bg1="lt1" tx1="dk1" bg2="lt2" tx2="dk2" accent1="accent1" accent2="accent2" accent3="accent3" accent4="accent4" accent5="accent5" accent6="accent6" hlink="hlink" folHlink="folHlink"/>
  <p:hf dt="0"/>
  <p:notesStyle>
    <a:lvl1pPr algn="l" rtl="0" fontAlgn="base">
      <a:spcBef>
        <a:spcPct val="30000"/>
      </a:spcBef>
      <a:spcAft>
        <a:spcPct val="0"/>
      </a:spcAft>
      <a:defRPr sz="1200" kern="1200">
        <a:solidFill>
          <a:schemeClr val="tx1"/>
        </a:solidFill>
        <a:latin typeface="Arial" charset="0"/>
        <a:ea typeface="ＭＳ Ｐゴシック" pitchFamily="64" charset="-128"/>
        <a:cs typeface="+mn-cs"/>
      </a:defRPr>
    </a:lvl1pPr>
    <a:lvl2pPr marL="457200" algn="l" rtl="0" fontAlgn="base">
      <a:spcBef>
        <a:spcPct val="30000"/>
      </a:spcBef>
      <a:spcAft>
        <a:spcPct val="0"/>
      </a:spcAft>
      <a:defRPr sz="1200" kern="1200">
        <a:solidFill>
          <a:schemeClr val="tx1"/>
        </a:solidFill>
        <a:latin typeface="Arial" charset="0"/>
        <a:ea typeface="ＭＳ Ｐゴシック" pitchFamily="64" charset="-128"/>
        <a:cs typeface="+mn-cs"/>
      </a:defRPr>
    </a:lvl2pPr>
    <a:lvl3pPr marL="914400" algn="l" rtl="0" fontAlgn="base">
      <a:spcBef>
        <a:spcPct val="30000"/>
      </a:spcBef>
      <a:spcAft>
        <a:spcPct val="0"/>
      </a:spcAft>
      <a:defRPr sz="1200" kern="1200">
        <a:solidFill>
          <a:schemeClr val="tx1"/>
        </a:solidFill>
        <a:latin typeface="Arial" charset="0"/>
        <a:ea typeface="ＭＳ Ｐゴシック" pitchFamily="64" charset="-128"/>
        <a:cs typeface="+mn-cs"/>
      </a:defRPr>
    </a:lvl3pPr>
    <a:lvl4pPr marL="1371600" algn="l" rtl="0" fontAlgn="base">
      <a:spcBef>
        <a:spcPct val="30000"/>
      </a:spcBef>
      <a:spcAft>
        <a:spcPct val="0"/>
      </a:spcAft>
      <a:defRPr sz="1200" kern="1200">
        <a:solidFill>
          <a:schemeClr val="tx1"/>
        </a:solidFill>
        <a:latin typeface="Arial" charset="0"/>
        <a:ea typeface="ＭＳ Ｐゴシック" pitchFamily="64" charset="-128"/>
        <a:cs typeface="+mn-cs"/>
      </a:defRPr>
    </a:lvl4pPr>
    <a:lvl5pPr marL="1828800" algn="l" rtl="0" fontAlgn="base">
      <a:spcBef>
        <a:spcPct val="30000"/>
      </a:spcBef>
      <a:spcAft>
        <a:spcPct val="0"/>
      </a:spcAft>
      <a:defRPr sz="1200" kern="1200">
        <a:solidFill>
          <a:schemeClr val="tx1"/>
        </a:solidFill>
        <a:latin typeface="Arial" charset="0"/>
        <a:ea typeface="ＭＳ Ｐゴシック" pitchFamily="6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C83B6B6-996D-4291-89CE-BD29EAC28C53}" type="slidenum">
              <a:rPr lang="en-US"/>
              <a:pPr/>
              <a:t>1</a:t>
            </a:fld>
            <a:endParaRPr lang="en-US"/>
          </a:p>
        </p:txBody>
      </p:sp>
      <p:sp>
        <p:nvSpPr>
          <p:cNvPr id="512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5123" name="Rectangle 3"/>
          <p:cNvSpPr>
            <a:spLocks noGrp="1" noChangeArrowheads="1"/>
          </p:cNvSpPr>
          <p:nvPr>
            <p:ph type="body" idx="1"/>
          </p:nvPr>
        </p:nvSpPr>
        <p:spPr bwMode="auto">
          <a:xfrm>
            <a:off x="913670" y="4343113"/>
            <a:ext cx="5030663" cy="4115663"/>
          </a:xfrm>
          <a:prstGeom prst="rect">
            <a:avLst/>
          </a:prstGeom>
          <a:solidFill>
            <a:srgbClr val="FFFFFF"/>
          </a:solidFill>
          <a:ln>
            <a:solidFill>
              <a:srgbClr val="000000"/>
            </a:solidFill>
            <a:miter lim="800000"/>
            <a:headEnd/>
            <a:tailEnd/>
          </a:ln>
        </p:spPr>
        <p:txBody>
          <a:bodyPr lIns="91415" tIns="45707" rIns="91415" bIns="45707"/>
          <a:lstStyle/>
          <a:p>
            <a:endParaRPr lang="en-US"/>
          </a:p>
        </p:txBody>
      </p:sp>
      <p:sp>
        <p:nvSpPr>
          <p:cNvPr id="2" name="Footer Placeholder 1"/>
          <p:cNvSpPr>
            <a:spLocks noGrp="1"/>
          </p:cNvSpPr>
          <p:nvPr>
            <p:ph type="ftr" sz="quarter" idx="10"/>
          </p:nvPr>
        </p:nvSpPr>
        <p:spPr/>
        <p:txBody>
          <a:bodyPr/>
          <a:lstStyle/>
          <a:p>
            <a:r>
              <a:rPr lang="en-US" smtClean="0"/>
              <a:t>SWE 205: Introduction to Software Engineering</a:t>
            </a:r>
            <a:endParaRPr lang="en-US"/>
          </a:p>
        </p:txBody>
      </p:sp>
      <p:sp>
        <p:nvSpPr>
          <p:cNvPr id="3" name="Header Placeholder 2"/>
          <p:cNvSpPr>
            <a:spLocks noGrp="1"/>
          </p:cNvSpPr>
          <p:nvPr>
            <p:ph type="hdr" sz="quarter" idx="11"/>
          </p:nvPr>
        </p:nvSpPr>
        <p:spPr/>
        <p:txBody>
          <a:bodyPr/>
          <a:lstStyle/>
          <a:p>
            <a:r>
              <a:rPr lang="en-US" smtClean="0"/>
              <a:t>Lecture 8: Project Planning</a:t>
            </a:r>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5177F309-FA2E-4988-AB93-3A53832D65E5}" type="slidenum">
              <a:rPr lang="ar-SA"/>
              <a:pPr/>
              <a:t>4</a:t>
            </a:fld>
            <a:endParaRPr lang="en-US"/>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endParaRPr lang="en-US" smtClean="0"/>
          </a:p>
        </p:txBody>
      </p:sp>
      <p:sp>
        <p:nvSpPr>
          <p:cNvPr id="2" name="Footer Placeholder 1"/>
          <p:cNvSpPr>
            <a:spLocks noGrp="1"/>
          </p:cNvSpPr>
          <p:nvPr>
            <p:ph type="ftr" sz="quarter" idx="10"/>
          </p:nvPr>
        </p:nvSpPr>
        <p:spPr/>
        <p:txBody>
          <a:bodyPr/>
          <a:lstStyle/>
          <a:p>
            <a:r>
              <a:rPr lang="en-US" smtClean="0"/>
              <a:t>SWE 205: Introduction to Software Engineering</a:t>
            </a:r>
            <a:endParaRPr lang="en-US"/>
          </a:p>
        </p:txBody>
      </p:sp>
      <p:sp>
        <p:nvSpPr>
          <p:cNvPr id="3" name="Header Placeholder 2"/>
          <p:cNvSpPr>
            <a:spLocks noGrp="1"/>
          </p:cNvSpPr>
          <p:nvPr>
            <p:ph type="hdr" sz="quarter" idx="11"/>
          </p:nvPr>
        </p:nvSpPr>
        <p:spPr/>
        <p:txBody>
          <a:bodyPr/>
          <a:lstStyle/>
          <a:p>
            <a:r>
              <a:rPr lang="en-US" smtClean="0"/>
              <a:t>Lecture 8: Project Planning</a:t>
            </a:r>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B50FD109-D01A-439D-866D-1D8E67969BB0}" type="slidenum">
              <a:rPr lang="ar-SA"/>
              <a:pPr/>
              <a:t>12</a:t>
            </a:fld>
            <a:endParaRPr lang="en-US"/>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en-US" smtClean="0"/>
          </a:p>
        </p:txBody>
      </p:sp>
      <p:sp>
        <p:nvSpPr>
          <p:cNvPr id="2" name="Footer Placeholder 1"/>
          <p:cNvSpPr>
            <a:spLocks noGrp="1"/>
          </p:cNvSpPr>
          <p:nvPr>
            <p:ph type="ftr" sz="quarter" idx="10"/>
          </p:nvPr>
        </p:nvSpPr>
        <p:spPr/>
        <p:txBody>
          <a:bodyPr/>
          <a:lstStyle/>
          <a:p>
            <a:r>
              <a:rPr lang="en-US" smtClean="0"/>
              <a:t>SWE 205: Introduction to Software Engineering</a:t>
            </a:r>
            <a:endParaRPr lang="en-US"/>
          </a:p>
        </p:txBody>
      </p:sp>
      <p:sp>
        <p:nvSpPr>
          <p:cNvPr id="3" name="Header Placeholder 2"/>
          <p:cNvSpPr>
            <a:spLocks noGrp="1"/>
          </p:cNvSpPr>
          <p:nvPr>
            <p:ph type="hdr" sz="quarter" idx="11"/>
          </p:nvPr>
        </p:nvSpPr>
        <p:spPr/>
        <p:txBody>
          <a:bodyPr/>
          <a:lstStyle/>
          <a:p>
            <a:r>
              <a:rPr lang="en-US" smtClean="0"/>
              <a:t>Lecture 8: Project Planning</a:t>
            </a:r>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body" idx="1"/>
          </p:nvPr>
        </p:nvSpPr>
        <p:spPr>
          <a:ln/>
        </p:spPr>
        <p:txBody>
          <a:bodyPr/>
          <a:lstStyle/>
          <a:p>
            <a:endParaRPr lang="en-US"/>
          </a:p>
        </p:txBody>
      </p:sp>
      <p:sp>
        <p:nvSpPr>
          <p:cNvPr id="29699" name="Rectangle 3"/>
          <p:cNvSpPr>
            <a:spLocks noGrp="1" noRot="1" noChangeAspect="1" noChangeArrowheads="1" noTextEdit="1"/>
          </p:cNvSpPr>
          <p:nvPr>
            <p:ph type="sldImg"/>
          </p:nvPr>
        </p:nvSpPr>
        <p:spPr>
          <a:ln cap="flat"/>
        </p:spPr>
      </p:sp>
      <p:sp>
        <p:nvSpPr>
          <p:cNvPr id="2" name="Footer Placeholder 1"/>
          <p:cNvSpPr>
            <a:spLocks noGrp="1"/>
          </p:cNvSpPr>
          <p:nvPr>
            <p:ph type="ftr" sz="quarter" idx="10"/>
          </p:nvPr>
        </p:nvSpPr>
        <p:spPr/>
        <p:txBody>
          <a:bodyPr/>
          <a:lstStyle/>
          <a:p>
            <a:r>
              <a:rPr lang="en-US" smtClean="0"/>
              <a:t>SWE 205: Introduction to Software Engineering</a:t>
            </a:r>
            <a:endParaRPr lang="en-US"/>
          </a:p>
        </p:txBody>
      </p:sp>
      <p:sp>
        <p:nvSpPr>
          <p:cNvPr id="3" name="Header Placeholder 2"/>
          <p:cNvSpPr>
            <a:spLocks noGrp="1"/>
          </p:cNvSpPr>
          <p:nvPr>
            <p:ph type="hdr" sz="quarter" idx="11"/>
          </p:nvPr>
        </p:nvSpPr>
        <p:spPr/>
        <p:txBody>
          <a:bodyPr/>
          <a:lstStyle/>
          <a:p>
            <a:r>
              <a:rPr lang="en-US" smtClean="0"/>
              <a:t>Lecture 8: Project Planning</a:t>
            </a:r>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body" idx="1"/>
          </p:nvPr>
        </p:nvSpPr>
        <p:spPr>
          <a:ln/>
        </p:spPr>
        <p:txBody>
          <a:bodyPr/>
          <a:lstStyle/>
          <a:p>
            <a:endParaRPr lang="en-US"/>
          </a:p>
        </p:txBody>
      </p:sp>
      <p:sp>
        <p:nvSpPr>
          <p:cNvPr id="31747" name="Rectangle 3"/>
          <p:cNvSpPr>
            <a:spLocks noGrp="1" noRot="1" noChangeAspect="1" noChangeArrowheads="1" noTextEdit="1"/>
          </p:cNvSpPr>
          <p:nvPr>
            <p:ph type="sldImg"/>
          </p:nvPr>
        </p:nvSpPr>
        <p:spPr>
          <a:ln cap="flat"/>
        </p:spPr>
      </p:sp>
      <p:sp>
        <p:nvSpPr>
          <p:cNvPr id="2" name="Footer Placeholder 1"/>
          <p:cNvSpPr>
            <a:spLocks noGrp="1"/>
          </p:cNvSpPr>
          <p:nvPr>
            <p:ph type="ftr" sz="quarter" idx="10"/>
          </p:nvPr>
        </p:nvSpPr>
        <p:spPr/>
        <p:txBody>
          <a:bodyPr/>
          <a:lstStyle/>
          <a:p>
            <a:r>
              <a:rPr lang="en-US" smtClean="0"/>
              <a:t>SWE 205: Introduction to Software Engineering</a:t>
            </a:r>
            <a:endParaRPr lang="en-US"/>
          </a:p>
        </p:txBody>
      </p:sp>
      <p:sp>
        <p:nvSpPr>
          <p:cNvPr id="3" name="Header Placeholder 2"/>
          <p:cNvSpPr>
            <a:spLocks noGrp="1"/>
          </p:cNvSpPr>
          <p:nvPr>
            <p:ph type="hdr" sz="quarter" idx="11"/>
          </p:nvPr>
        </p:nvSpPr>
        <p:spPr/>
        <p:txBody>
          <a:bodyPr/>
          <a:lstStyle/>
          <a:p>
            <a:r>
              <a:rPr lang="en-US" smtClean="0"/>
              <a:t>Lecture 8: Project Planning</a:t>
            </a:r>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body" idx="1"/>
          </p:nvPr>
        </p:nvSpPr>
        <p:spPr>
          <a:ln/>
        </p:spPr>
        <p:txBody>
          <a:bodyPr/>
          <a:lstStyle/>
          <a:p>
            <a:endParaRPr lang="en-US"/>
          </a:p>
        </p:txBody>
      </p:sp>
      <p:sp>
        <p:nvSpPr>
          <p:cNvPr id="33795" name="Rectangle 3"/>
          <p:cNvSpPr>
            <a:spLocks noGrp="1" noRot="1" noChangeAspect="1" noChangeArrowheads="1" noTextEdit="1"/>
          </p:cNvSpPr>
          <p:nvPr>
            <p:ph type="sldImg"/>
          </p:nvPr>
        </p:nvSpPr>
        <p:spPr>
          <a:ln cap="flat"/>
        </p:spPr>
      </p:sp>
      <p:sp>
        <p:nvSpPr>
          <p:cNvPr id="2" name="Footer Placeholder 1"/>
          <p:cNvSpPr>
            <a:spLocks noGrp="1"/>
          </p:cNvSpPr>
          <p:nvPr>
            <p:ph type="ftr" sz="quarter" idx="10"/>
          </p:nvPr>
        </p:nvSpPr>
        <p:spPr/>
        <p:txBody>
          <a:bodyPr/>
          <a:lstStyle/>
          <a:p>
            <a:r>
              <a:rPr lang="en-US" smtClean="0"/>
              <a:t>SWE 205: Introduction to Software Engineering</a:t>
            </a:r>
            <a:endParaRPr lang="en-US"/>
          </a:p>
        </p:txBody>
      </p:sp>
      <p:sp>
        <p:nvSpPr>
          <p:cNvPr id="3" name="Header Placeholder 2"/>
          <p:cNvSpPr>
            <a:spLocks noGrp="1"/>
          </p:cNvSpPr>
          <p:nvPr>
            <p:ph type="hdr" sz="quarter" idx="11"/>
          </p:nvPr>
        </p:nvSpPr>
        <p:spPr/>
        <p:txBody>
          <a:bodyPr/>
          <a:lstStyle/>
          <a:p>
            <a:r>
              <a:rPr lang="en-US" smtClean="0"/>
              <a:t>Lecture 8: Project Planning</a:t>
            </a:r>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CD22EAF1-0CB1-492C-B793-81E6E362C76D}" type="slidenum">
              <a:rPr lang="ar-SA"/>
              <a:pPr/>
              <a:t>21</a:t>
            </a:fld>
            <a:endParaRPr lang="en-US"/>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pPr eaLnBrk="1" hangingPunct="1"/>
            <a:endParaRPr lang="en-US" smtClean="0"/>
          </a:p>
        </p:txBody>
      </p:sp>
      <p:sp>
        <p:nvSpPr>
          <p:cNvPr id="2" name="Footer Placeholder 1"/>
          <p:cNvSpPr>
            <a:spLocks noGrp="1"/>
          </p:cNvSpPr>
          <p:nvPr>
            <p:ph type="ftr" sz="quarter" idx="10"/>
          </p:nvPr>
        </p:nvSpPr>
        <p:spPr/>
        <p:txBody>
          <a:bodyPr/>
          <a:lstStyle/>
          <a:p>
            <a:r>
              <a:rPr lang="en-US" smtClean="0"/>
              <a:t>SWE 205: Introduction to Software Engineering</a:t>
            </a:r>
            <a:endParaRPr lang="en-US"/>
          </a:p>
        </p:txBody>
      </p:sp>
      <p:sp>
        <p:nvSpPr>
          <p:cNvPr id="3" name="Header Placeholder 2"/>
          <p:cNvSpPr>
            <a:spLocks noGrp="1"/>
          </p:cNvSpPr>
          <p:nvPr>
            <p:ph type="hdr" sz="quarter" idx="11"/>
          </p:nvPr>
        </p:nvSpPr>
        <p:spPr/>
        <p:txBody>
          <a:bodyPr/>
          <a:lstStyle/>
          <a:p>
            <a:r>
              <a:rPr lang="en-US" smtClean="0"/>
              <a:t>Lecture 8: Project Planning</a:t>
            </a:r>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904875" y="3648075"/>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904875" y="36480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Title 7"/>
          <p:cNvSpPr>
            <a:spLocks noGrp="1"/>
          </p:cNvSpPr>
          <p:nvPr>
            <p:ph type="ctrTitle"/>
          </p:nvPr>
        </p:nvSpPr>
        <p:spPr>
          <a:xfrm>
            <a:off x="1219200" y="3886200"/>
            <a:ext cx="6858000" cy="990600"/>
          </a:xfrm>
        </p:spPr>
        <p:txBody>
          <a:bodyPr anchor="t"/>
          <a:lstStyle>
            <a:lvl1pPr algn="r">
              <a:defRPr sz="3200">
                <a:solidFill>
                  <a:schemeClr val="tx1"/>
                </a:solidFill>
              </a:defRPr>
            </a:lvl1pPr>
          </a:lstStyle>
          <a:p>
            <a:r>
              <a:rPr lang="en-US" smtClean="0"/>
              <a:t>Click to edit Master title style</a:t>
            </a:r>
            <a:endParaRPr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15" name="Date Placeholder 27"/>
          <p:cNvSpPr>
            <a:spLocks noGrp="1"/>
          </p:cNvSpPr>
          <p:nvPr>
            <p:ph type="dt" sz="half" idx="10"/>
          </p:nvPr>
        </p:nvSpPr>
        <p:spPr>
          <a:xfrm>
            <a:off x="6400800" y="6354763"/>
            <a:ext cx="2286000" cy="366712"/>
          </a:xfrm>
          <a:prstGeom prst="rect">
            <a:avLst/>
          </a:prstGeom>
        </p:spPr>
        <p:txBody>
          <a:bodyPr/>
          <a:lstStyle>
            <a:lvl1pPr>
              <a:defRPr sz="1400"/>
            </a:lvl1pPr>
          </a:lstStyle>
          <a:p>
            <a:endParaRPr lang="en-US"/>
          </a:p>
        </p:txBody>
      </p:sp>
      <p:sp>
        <p:nvSpPr>
          <p:cNvPr id="16" name="Footer Placeholder 16"/>
          <p:cNvSpPr>
            <a:spLocks noGrp="1"/>
          </p:cNvSpPr>
          <p:nvPr>
            <p:ph type="ftr" sz="quarter" idx="11"/>
          </p:nvPr>
        </p:nvSpPr>
        <p:spPr>
          <a:xfrm>
            <a:off x="2898775" y="6354763"/>
            <a:ext cx="3475038" cy="366712"/>
          </a:xfrm>
          <a:prstGeom prst="rect">
            <a:avLst/>
          </a:prstGeom>
        </p:spPr>
        <p:txBody>
          <a:bodyPr/>
          <a:lstStyle>
            <a:lvl1pPr>
              <a:defRPr/>
            </a:lvl1pPr>
          </a:lstStyle>
          <a:p>
            <a:endParaRPr lang="en-US"/>
          </a:p>
        </p:txBody>
      </p:sp>
      <p:sp>
        <p:nvSpPr>
          <p:cNvPr id="17" name="Slide Number Placeholder 28"/>
          <p:cNvSpPr>
            <a:spLocks noGrp="1"/>
          </p:cNvSpPr>
          <p:nvPr>
            <p:ph type="sldNum" sz="quarter" idx="12"/>
          </p:nvPr>
        </p:nvSpPr>
        <p:spPr>
          <a:xfrm>
            <a:off x="1216025" y="6354763"/>
            <a:ext cx="1219200" cy="366712"/>
          </a:xfrm>
        </p:spPr>
        <p:txBody>
          <a:bodyPr/>
          <a:lstStyle>
            <a:lvl1pPr>
              <a:defRPr/>
            </a:lvl1pPr>
          </a:lstStyle>
          <a:p>
            <a:fld id="{E7B2C29E-32E2-4270-9F39-4390A601CD66}" type="slidenum">
              <a:rPr lang="en-US" smtClean="0"/>
              <a:pPr/>
              <a:t>‹#›</a:t>
            </a:fld>
            <a:endParaRPr lang="en-US"/>
          </a:p>
        </p:txBody>
      </p:sp>
      <p:sp>
        <p:nvSpPr>
          <p:cNvPr id="11" name="Rectangle 10"/>
          <p:cNvSpPr/>
          <p:nvPr userDrawn="1"/>
        </p:nvSpPr>
        <p:spPr>
          <a:xfrm>
            <a:off x="902525" y="3002280"/>
            <a:ext cx="2678875" cy="64008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userDrawn="1"/>
        </p:nvSpPr>
        <p:spPr>
          <a:xfrm>
            <a:off x="902525" y="3002280"/>
            <a:ext cx="228600" cy="64008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extLst>
      <p:ext uri="{BB962C8B-B14F-4D97-AF65-F5344CB8AC3E}">
        <p14:creationId xmlns:p14="http://schemas.microsoft.com/office/powerpoint/2010/main" val="3754808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 name="Straight Connector 11"/>
          <p:cNvSpPr>
            <a:spLocks noChangeShapeType="1"/>
          </p:cNvSpPr>
          <p:nvPr/>
        </p:nvSpPr>
        <p:spPr bwMode="auto">
          <a:xfrm rot="5400000">
            <a:off x="3160712" y="3324226"/>
            <a:ext cx="603567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7" name="Isosceles Triangle 6"/>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6324600" y="304800"/>
            <a:ext cx="2514600" cy="838200"/>
          </a:xfrm>
        </p:spPr>
        <p:txBody>
          <a:bodyPr>
            <a:noAutofit/>
          </a:bodyPr>
          <a:lstStyle>
            <a:lvl1pPr algn="l">
              <a:buNone/>
              <a:defRPr sz="2000" b="1">
                <a:solidFill>
                  <a:schemeClr val="tx2"/>
                </a:solidFill>
                <a:latin typeface="+mn-lt"/>
                <a:ea typeface="+mn-ea"/>
                <a:cs typeface="+mn-cs"/>
              </a:defRPr>
            </a:lvl1pPr>
          </a:lstStyle>
          <a:p>
            <a:r>
              <a:rPr lang="en-US" smtClean="0"/>
              <a:t>Click to edit Master title style</a:t>
            </a:r>
            <a:endParaRPr lang="en-US"/>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2" name="Content Placeholder 11"/>
          <p:cNvSpPr>
            <a:spLocks noGrp="1"/>
          </p:cNvSpPr>
          <p:nvPr>
            <p:ph sz="quarter" idx="1"/>
          </p:nvPr>
        </p:nvSpPr>
        <p:spPr>
          <a:xfrm>
            <a:off x="304800" y="304800"/>
            <a:ext cx="57150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4"/>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9" name="Footer Placeholder 5"/>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10" name="Slide Number Placeholder 6"/>
          <p:cNvSpPr>
            <a:spLocks noGrp="1"/>
          </p:cNvSpPr>
          <p:nvPr>
            <p:ph type="sldNum" sz="quarter" idx="12"/>
          </p:nvPr>
        </p:nvSpPr>
        <p:spPr/>
        <p:txBody>
          <a:bodyPr/>
          <a:lstStyle>
            <a:lvl1pPr>
              <a:defRPr/>
            </a:lvl1pPr>
          </a:lstStyle>
          <a:p>
            <a:fld id="{F5914ADA-5420-4AF6-A24C-F9C8AD1F65D5}" type="slidenum">
              <a:rPr lang="en-US" smtClean="0"/>
              <a:pPr/>
              <a:t>‹#›</a:t>
            </a:fld>
            <a:endParaRPr lang="en-US"/>
          </a:p>
        </p:txBody>
      </p:sp>
    </p:spTree>
    <p:extLst>
      <p:ext uri="{BB962C8B-B14F-4D97-AF65-F5344CB8AC3E}">
        <p14:creationId xmlns:p14="http://schemas.microsoft.com/office/powerpoint/2010/main" val="390252516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 name="Isosceles Triangle 5"/>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457200" y="500063"/>
            <a:ext cx="182563"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normAutofit/>
          </a:bodyPr>
          <a:lstStyle>
            <a:lvl1pPr marL="0" indent="0">
              <a:spcBef>
                <a:spcPts val="600"/>
              </a:spcBef>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457200" y="1219200"/>
            <a:ext cx="8229600" cy="533400"/>
          </a:xfrm>
        </p:spPr>
        <p:txBody>
          <a:bodyPr anchor="ctr"/>
          <a:lstStyle>
            <a:lvl1pPr marL="0" indent="0" algn="l">
              <a:buFontTx/>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8" name="Date Placeholder 4"/>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9" name="Footer Placeholder 5"/>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10" name="Slide Number Placeholder 6"/>
          <p:cNvSpPr>
            <a:spLocks noGrp="1"/>
          </p:cNvSpPr>
          <p:nvPr>
            <p:ph type="sldNum" sz="quarter" idx="12"/>
          </p:nvPr>
        </p:nvSpPr>
        <p:spPr/>
        <p:txBody>
          <a:bodyPr/>
          <a:lstStyle>
            <a:lvl1pPr>
              <a:defRPr/>
            </a:lvl1pPr>
          </a:lstStyle>
          <a:p>
            <a:fld id="{4F2A3623-FFC2-4AF2-AFDE-FFB509E453A1}" type="slidenum">
              <a:rPr lang="en-US" smtClean="0"/>
              <a:pPr/>
              <a:t>‹#›</a:t>
            </a:fld>
            <a:endParaRPr lang="en-US"/>
          </a:p>
        </p:txBody>
      </p:sp>
    </p:spTree>
    <p:extLst>
      <p:ext uri="{BB962C8B-B14F-4D97-AF65-F5344CB8AC3E}">
        <p14:creationId xmlns:p14="http://schemas.microsoft.com/office/powerpoint/2010/main" val="32374037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5" name="Footer Placeholder 2"/>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6" name="Slide Number Placeholder 22"/>
          <p:cNvSpPr>
            <a:spLocks noGrp="1"/>
          </p:cNvSpPr>
          <p:nvPr>
            <p:ph type="sldNum" sz="quarter" idx="12"/>
          </p:nvPr>
        </p:nvSpPr>
        <p:spPr/>
        <p:txBody>
          <a:bodyPr/>
          <a:lstStyle>
            <a:lvl1pPr>
              <a:defRPr/>
            </a:lvl1pPr>
          </a:lstStyle>
          <a:p>
            <a:fld id="{5E4AB6B8-1CDB-4ADC-A8AD-989BE178929B}" type="slidenum">
              <a:rPr lang="en-US" smtClean="0"/>
              <a:pPr/>
              <a:t>‹#›</a:t>
            </a:fld>
            <a:endParaRPr lang="en-US"/>
          </a:p>
        </p:txBody>
      </p:sp>
    </p:spTree>
    <p:extLst>
      <p:ext uri="{BB962C8B-B14F-4D97-AF65-F5344CB8AC3E}">
        <p14:creationId xmlns:p14="http://schemas.microsoft.com/office/powerpoint/2010/main" val="252666839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5" name="Isosceles Triangle 4"/>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Straight Connector 14"/>
          <p:cNvSpPr>
            <a:spLocks noChangeShapeType="1"/>
          </p:cNvSpPr>
          <p:nvPr/>
        </p:nvSpPr>
        <p:spPr bwMode="auto">
          <a:xfrm rot="5400000">
            <a:off x="3630612" y="3201988"/>
            <a:ext cx="585152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8" name="Footer Placeholder 4"/>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9" name="Slide Number Placeholder 5"/>
          <p:cNvSpPr>
            <a:spLocks noGrp="1"/>
          </p:cNvSpPr>
          <p:nvPr>
            <p:ph type="sldNum" sz="quarter" idx="12"/>
          </p:nvPr>
        </p:nvSpPr>
        <p:spPr/>
        <p:txBody>
          <a:bodyPr/>
          <a:lstStyle>
            <a:lvl1pPr>
              <a:defRPr/>
            </a:lvl1pPr>
          </a:lstStyle>
          <a:p>
            <a:fld id="{202A4DFF-0E0E-4841-AB88-FC5AFA58D77B}" type="slidenum">
              <a:rPr lang="en-US" smtClean="0"/>
              <a:pPr/>
              <a:t>‹#›</a:t>
            </a:fld>
            <a:endParaRPr lang="en-US"/>
          </a:p>
        </p:txBody>
      </p:sp>
    </p:spTree>
    <p:extLst>
      <p:ext uri="{BB962C8B-B14F-4D97-AF65-F5344CB8AC3E}">
        <p14:creationId xmlns:p14="http://schemas.microsoft.com/office/powerpoint/2010/main" val="176270789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Slide-New">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1778000"/>
            <a:ext cx="6858000" cy="990600"/>
          </a:xfrm>
        </p:spPr>
        <p:txBody>
          <a:bodyPr anchor="t"/>
          <a:lstStyle>
            <a:lvl1pPr algn="r">
              <a:defRPr sz="3200">
                <a:solidFill>
                  <a:schemeClr val="tx1"/>
                </a:solidFill>
              </a:defRPr>
            </a:lvl1pPr>
          </a:lstStyle>
          <a:p>
            <a:r>
              <a:rPr lang="en-US" smtClean="0"/>
              <a:t>Click to edit Master title style</a:t>
            </a:r>
            <a:endParaRPr lang="en-US"/>
          </a:p>
        </p:txBody>
      </p:sp>
      <p:sp>
        <p:nvSpPr>
          <p:cNvPr id="15" name="Date Placeholder 27"/>
          <p:cNvSpPr>
            <a:spLocks noGrp="1"/>
          </p:cNvSpPr>
          <p:nvPr>
            <p:ph type="dt" sz="half" idx="10"/>
          </p:nvPr>
        </p:nvSpPr>
        <p:spPr>
          <a:xfrm>
            <a:off x="6400800" y="6354763"/>
            <a:ext cx="2286000" cy="366712"/>
          </a:xfrm>
          <a:prstGeom prst="rect">
            <a:avLst/>
          </a:prstGeom>
        </p:spPr>
        <p:txBody>
          <a:bodyPr/>
          <a:lstStyle>
            <a:lvl1pPr>
              <a:defRPr sz="1400"/>
            </a:lvl1pPr>
          </a:lstStyle>
          <a:p>
            <a:endParaRPr lang="en-US"/>
          </a:p>
        </p:txBody>
      </p:sp>
      <p:sp>
        <p:nvSpPr>
          <p:cNvPr id="16" name="Footer Placeholder 16"/>
          <p:cNvSpPr>
            <a:spLocks noGrp="1"/>
          </p:cNvSpPr>
          <p:nvPr>
            <p:ph type="ftr" sz="quarter" idx="11"/>
          </p:nvPr>
        </p:nvSpPr>
        <p:spPr>
          <a:xfrm>
            <a:off x="2898775" y="6354763"/>
            <a:ext cx="3475038" cy="366712"/>
          </a:xfrm>
          <a:prstGeom prst="rect">
            <a:avLst/>
          </a:prstGeom>
        </p:spPr>
        <p:txBody>
          <a:bodyPr/>
          <a:lstStyle>
            <a:lvl1pPr>
              <a:defRPr/>
            </a:lvl1pPr>
          </a:lstStyle>
          <a:p>
            <a:endParaRPr lang="en-US"/>
          </a:p>
        </p:txBody>
      </p:sp>
      <p:sp>
        <p:nvSpPr>
          <p:cNvPr id="17" name="Slide Number Placeholder 28"/>
          <p:cNvSpPr>
            <a:spLocks noGrp="1"/>
          </p:cNvSpPr>
          <p:nvPr>
            <p:ph type="sldNum" sz="quarter" idx="12"/>
          </p:nvPr>
        </p:nvSpPr>
        <p:spPr>
          <a:xfrm>
            <a:off x="1216025" y="6354763"/>
            <a:ext cx="1219200" cy="366712"/>
          </a:xfrm>
        </p:spPr>
        <p:txBody>
          <a:bodyPr/>
          <a:lstStyle>
            <a:lvl1pPr>
              <a:defRPr/>
            </a:lvl1pPr>
          </a:lstStyle>
          <a:p>
            <a:fld id="{A0645F56-87C8-49AE-AB69-38FEEA9AA94F}" type="slidenum">
              <a:rPr lang="en-US" smtClean="0"/>
              <a:pPr/>
              <a:t>‹#›</a:t>
            </a:fld>
            <a:endParaRPr lang="en-US"/>
          </a:p>
        </p:txBody>
      </p:sp>
      <p:sp>
        <p:nvSpPr>
          <p:cNvPr id="5" name="Rectangle 4"/>
          <p:cNvSpPr/>
          <p:nvPr/>
        </p:nvSpPr>
        <p:spPr>
          <a:xfrm>
            <a:off x="1292542" y="2814320"/>
            <a:ext cx="6929438" cy="2971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1132242" y="2824162"/>
            <a:ext cx="544158" cy="2967038"/>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Subtitle 8"/>
          <p:cNvSpPr>
            <a:spLocks noGrp="1"/>
          </p:cNvSpPr>
          <p:nvPr>
            <p:ph type="subTitle" idx="1"/>
          </p:nvPr>
        </p:nvSpPr>
        <p:spPr>
          <a:xfrm>
            <a:off x="3581400" y="0"/>
            <a:ext cx="5410200" cy="533400"/>
          </a:xfrm>
        </p:spPr>
        <p:txBody>
          <a:bodyPr anchor="ctr"/>
          <a:lstStyle>
            <a:lvl1pPr marL="0" indent="0" algn="r">
              <a:buNone/>
              <a:defRPr sz="2000" b="1">
                <a:solidFill>
                  <a:schemeClr val="bg1"/>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dirty="0"/>
          </a:p>
        </p:txBody>
      </p:sp>
      <p:sp>
        <p:nvSpPr>
          <p:cNvPr id="13" name="Content Placeholder 12"/>
          <p:cNvSpPr>
            <a:spLocks noGrp="1"/>
          </p:cNvSpPr>
          <p:nvPr>
            <p:ph sz="quarter" idx="13"/>
          </p:nvPr>
        </p:nvSpPr>
        <p:spPr>
          <a:xfrm>
            <a:off x="1828800" y="2895600"/>
            <a:ext cx="6324600" cy="2819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grpSp>
        <p:nvGrpSpPr>
          <p:cNvPr id="14" name="Group 13"/>
          <p:cNvGrpSpPr/>
          <p:nvPr/>
        </p:nvGrpSpPr>
        <p:grpSpPr>
          <a:xfrm>
            <a:off x="904875" y="1539875"/>
            <a:ext cx="7315200" cy="1279525"/>
            <a:chOff x="904875" y="1539875"/>
            <a:chExt cx="7315200" cy="1279525"/>
          </a:xfrm>
        </p:grpSpPr>
        <p:sp>
          <p:nvSpPr>
            <p:cNvPr id="4" name="Rectangle 3"/>
            <p:cNvSpPr/>
            <p:nvPr/>
          </p:nvSpPr>
          <p:spPr>
            <a:xfrm>
              <a:off x="904875" y="1539875"/>
              <a:ext cx="7315200" cy="1279525"/>
            </a:xfrm>
            <a:prstGeom prst="rect">
              <a:avLst/>
            </a:prstGeom>
            <a:solidFill>
              <a:schemeClr val="bg1"/>
            </a:solid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904875" y="15398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grpSp>
      <p:grpSp>
        <p:nvGrpSpPr>
          <p:cNvPr id="19" name="Group 18"/>
          <p:cNvGrpSpPr/>
          <p:nvPr/>
        </p:nvGrpSpPr>
        <p:grpSpPr>
          <a:xfrm>
            <a:off x="904875" y="1539875"/>
            <a:ext cx="7315200" cy="1279525"/>
            <a:chOff x="904875" y="1539875"/>
            <a:chExt cx="7315200" cy="1279525"/>
          </a:xfrm>
        </p:grpSpPr>
        <p:sp>
          <p:nvSpPr>
            <p:cNvPr id="20" name="Rectangle 19"/>
            <p:cNvSpPr/>
            <p:nvPr/>
          </p:nvSpPr>
          <p:spPr>
            <a:xfrm>
              <a:off x="904875" y="1539875"/>
              <a:ext cx="7315200" cy="1279525"/>
            </a:xfrm>
            <a:prstGeom prst="rect">
              <a:avLst/>
            </a:prstGeom>
            <a:solidFill>
              <a:schemeClr val="bg1"/>
            </a:solid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1" name="Rectangle 20"/>
            <p:cNvSpPr/>
            <p:nvPr/>
          </p:nvSpPr>
          <p:spPr>
            <a:xfrm>
              <a:off x="904875" y="15398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grpSp>
      <p:sp>
        <p:nvSpPr>
          <p:cNvPr id="25" name="Subtitle 8"/>
          <p:cNvSpPr txBox="1">
            <a:spLocks/>
          </p:cNvSpPr>
          <p:nvPr/>
        </p:nvSpPr>
        <p:spPr bwMode="auto">
          <a:xfrm>
            <a:off x="3429000" y="0"/>
            <a:ext cx="5715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r" rtl="0" eaLnBrk="1" fontAlgn="base" hangingPunct="1">
              <a:spcBef>
                <a:spcPts val="600"/>
              </a:spcBef>
              <a:spcAft>
                <a:spcPct val="0"/>
              </a:spcAft>
              <a:buClr>
                <a:schemeClr val="accent1"/>
              </a:buClr>
              <a:buSzPct val="76000"/>
              <a:buFont typeface="Wingdings 3" pitchFamily="18" charset="2"/>
              <a:buNone/>
              <a:defRPr sz="1800" b="1" kern="1200">
                <a:solidFill>
                  <a:schemeClr val="bg1"/>
                </a:solidFill>
                <a:latin typeface="+mj-lt"/>
                <a:ea typeface="+mj-ea"/>
                <a:cs typeface="+mj-cs"/>
              </a:defRPr>
            </a:lvl1pPr>
            <a:lvl2pPr marL="457200" indent="0" algn="ctr" rtl="0" eaLnBrk="1" fontAlgn="base" hangingPunct="1">
              <a:spcBef>
                <a:spcPts val="500"/>
              </a:spcBef>
              <a:spcAft>
                <a:spcPct val="0"/>
              </a:spcAft>
              <a:buClr>
                <a:schemeClr val="accent2"/>
              </a:buClr>
              <a:buSzPct val="76000"/>
              <a:buFont typeface="Wingdings 3" pitchFamily="18" charset="2"/>
              <a:buNone/>
              <a:defRPr sz="2300" kern="1200">
                <a:solidFill>
                  <a:schemeClr val="tx2"/>
                </a:solidFill>
                <a:latin typeface="+mn-lt"/>
                <a:ea typeface="+mn-ea"/>
                <a:cs typeface="+mn-cs"/>
              </a:defRPr>
            </a:lvl2pPr>
            <a:lvl3pPr marL="914400" indent="0" algn="ctr" rtl="0" eaLnBrk="1" fontAlgn="base" hangingPunct="1">
              <a:spcBef>
                <a:spcPts val="500"/>
              </a:spcBef>
              <a:spcAft>
                <a:spcPct val="0"/>
              </a:spcAft>
              <a:buClr>
                <a:srgbClr val="BCBCBC"/>
              </a:buClr>
              <a:buSzPct val="76000"/>
              <a:buFont typeface="Wingdings 3" pitchFamily="18" charset="2"/>
              <a:buNone/>
              <a:defRPr sz="2000" kern="1200">
                <a:solidFill>
                  <a:schemeClr val="tx1"/>
                </a:solidFill>
                <a:latin typeface="+mn-lt"/>
                <a:ea typeface="+mn-ea"/>
                <a:cs typeface="+mn-cs"/>
              </a:defRPr>
            </a:lvl3pPr>
            <a:lvl4pPr marL="1371600" indent="0" algn="ctr" rtl="0" eaLnBrk="1" fontAlgn="base" hangingPunct="1">
              <a:spcBef>
                <a:spcPts val="400"/>
              </a:spcBef>
              <a:spcAft>
                <a:spcPct val="0"/>
              </a:spcAft>
              <a:buClr>
                <a:srgbClr val="8BA2B4"/>
              </a:buClr>
              <a:buSzPct val="70000"/>
              <a:buFont typeface="Wingdings" pitchFamily="2" charset="2"/>
              <a:buNone/>
              <a:defRPr kern="1200">
                <a:solidFill>
                  <a:schemeClr val="tx1"/>
                </a:solidFill>
                <a:latin typeface="+mn-lt"/>
                <a:ea typeface="+mn-ea"/>
                <a:cs typeface="+mn-cs"/>
              </a:defRPr>
            </a:lvl4pPr>
            <a:lvl5pPr marL="1828800" indent="0" algn="ctr" rtl="0" eaLnBrk="1" fontAlgn="base" hangingPunct="1">
              <a:spcBef>
                <a:spcPts val="300"/>
              </a:spcBef>
              <a:spcAft>
                <a:spcPct val="0"/>
              </a:spcAft>
              <a:buClr>
                <a:schemeClr val="accent2"/>
              </a:buClr>
              <a:buSzPct val="70000"/>
              <a:buFont typeface="Wingdings" pitchFamily="2" charset="2"/>
              <a:buNone/>
              <a:defRPr sz="1600" kern="1200">
                <a:solidFill>
                  <a:schemeClr val="tx1"/>
                </a:solidFill>
                <a:latin typeface="+mn-lt"/>
                <a:ea typeface="+mn-ea"/>
                <a:cs typeface="+mn-cs"/>
              </a:defRPr>
            </a:lvl5pPr>
            <a:lvl6pPr marL="2286000" indent="0" algn="ctr" rtl="0" eaLnBrk="1" latinLnBrk="0" hangingPunct="1">
              <a:spcBef>
                <a:spcPts val="300"/>
              </a:spcBef>
              <a:buClr>
                <a:srgbClr val="9FB8CD">
                  <a:shade val="75000"/>
                </a:srgbClr>
              </a:buClr>
              <a:buSzPct val="75000"/>
              <a:buFont typeface="Wingdings 3"/>
              <a:buNone/>
              <a:defRPr kumimoji="0" lang="en-US" sz="1600" kern="1200" smtClean="0">
                <a:solidFill>
                  <a:schemeClr val="tx1"/>
                </a:solidFill>
                <a:latin typeface="+mn-lt"/>
                <a:ea typeface="+mn-ea"/>
                <a:cs typeface="+mn-cs"/>
              </a:defRPr>
            </a:lvl6pPr>
            <a:lvl7pPr marL="2743200" indent="0" algn="ctr" rtl="0" eaLnBrk="1" latinLnBrk="0" hangingPunct="1">
              <a:spcBef>
                <a:spcPts val="300"/>
              </a:spcBef>
              <a:buClr>
                <a:srgbClr val="727CA3">
                  <a:shade val="75000"/>
                </a:srgbClr>
              </a:buClr>
              <a:buSzPct val="75000"/>
              <a:buFont typeface="Wingdings 3"/>
              <a:buNone/>
              <a:defRPr kumimoji="0" lang="en-US" sz="1400" kern="1200" smtClean="0">
                <a:solidFill>
                  <a:schemeClr val="tx1"/>
                </a:solidFill>
                <a:latin typeface="+mn-lt"/>
                <a:ea typeface="+mn-ea"/>
                <a:cs typeface="+mn-cs"/>
              </a:defRPr>
            </a:lvl7pPr>
            <a:lvl8pPr marL="3200400" indent="0" algn="ctr" rtl="0" eaLnBrk="1" latinLnBrk="0" hangingPunct="1">
              <a:spcBef>
                <a:spcPts val="300"/>
              </a:spcBef>
              <a:buClr>
                <a:prstClr val="white">
                  <a:shade val="50000"/>
                </a:prstClr>
              </a:buClr>
              <a:buSzPct val="75000"/>
              <a:buFont typeface="Wingdings 3"/>
              <a:buNone/>
              <a:defRPr kumimoji="0" lang="en-US" sz="1400" kern="1200" smtClean="0">
                <a:solidFill>
                  <a:schemeClr val="tx1"/>
                </a:solidFill>
                <a:latin typeface="+mn-lt"/>
                <a:ea typeface="+mn-ea"/>
                <a:cs typeface="+mn-cs"/>
              </a:defRPr>
            </a:lvl8pPr>
            <a:lvl9pPr marL="3657600" indent="0" algn="ctr" rtl="0" eaLnBrk="1" latinLnBrk="0" hangingPunct="1">
              <a:spcBef>
                <a:spcPts val="300"/>
              </a:spcBef>
              <a:buClr>
                <a:srgbClr val="9FB8CD"/>
              </a:buClr>
              <a:buSzPct val="75000"/>
              <a:buFont typeface="Wingdings 3"/>
              <a:buNone/>
              <a:defRPr kumimoji="0" lang="en-US" sz="1200" kern="1200" smtClean="0">
                <a:solidFill>
                  <a:schemeClr val="tx1"/>
                </a:solidFill>
                <a:latin typeface="+mn-lt"/>
                <a:ea typeface="+mn-ea"/>
                <a:cs typeface="+mn-cs"/>
              </a:defRPr>
            </a:lvl9pPr>
          </a:lstStyle>
          <a:p>
            <a:r>
              <a:rPr lang="en-US" smtClean="0"/>
              <a:t>Click to edit Master subtitle style</a:t>
            </a:r>
            <a:endParaRPr lang="en-US" dirty="0"/>
          </a:p>
        </p:txBody>
      </p:sp>
      <p:sp>
        <p:nvSpPr>
          <p:cNvPr id="26" name="Snip Diagonal Corner Rectangle 25"/>
          <p:cNvSpPr/>
          <p:nvPr/>
        </p:nvSpPr>
        <p:spPr>
          <a:xfrm>
            <a:off x="8458200" y="0"/>
            <a:ext cx="685800" cy="533400"/>
          </a:xfrm>
          <a:prstGeom prst="snip2DiagRect">
            <a:avLst>
              <a:gd name="adj1" fmla="val 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Snip Diagonal Corner Rectangle 26"/>
          <p:cNvSpPr/>
          <p:nvPr/>
        </p:nvSpPr>
        <p:spPr>
          <a:xfrm>
            <a:off x="3429000" y="0"/>
            <a:ext cx="5715000" cy="533400"/>
          </a:xfrm>
          <a:prstGeom prst="snip2DiagRect">
            <a:avLst>
              <a:gd name="adj1" fmla="val 0"/>
              <a:gd name="adj2"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rot="16200000">
            <a:off x="-129691" y="4102556"/>
            <a:ext cx="3068023" cy="461665"/>
          </a:xfrm>
          <a:prstGeom prst="rect">
            <a:avLst/>
          </a:prstGeom>
          <a:noFill/>
        </p:spPr>
        <p:txBody>
          <a:bodyPr wrap="square" rtlCol="0">
            <a:spAutoFit/>
          </a:bodyPr>
          <a:lstStyle/>
          <a:p>
            <a:pPr algn="ctr"/>
            <a:r>
              <a:rPr lang="en-US" dirty="0" smtClean="0">
                <a:solidFill>
                  <a:schemeClr val="accent1">
                    <a:lumMod val="50000"/>
                  </a:schemeClr>
                </a:solidFill>
              </a:rPr>
              <a:t>Objectives</a:t>
            </a:r>
            <a:endParaRPr lang="en-US" dirty="0">
              <a:solidFill>
                <a:schemeClr val="accent1">
                  <a:lumMod val="50000"/>
                </a:schemeClr>
              </a:solidFill>
            </a:endParaRPr>
          </a:p>
        </p:txBody>
      </p:sp>
    </p:spTree>
    <p:extLst>
      <p:ext uri="{BB962C8B-B14F-4D97-AF65-F5344CB8AC3E}">
        <p14:creationId xmlns:p14="http://schemas.microsoft.com/office/powerpoint/2010/main" val="37548080"/>
      </p:ext>
    </p:extLst>
  </p:cSld>
  <p:clrMapOvr>
    <a:masterClrMapping/>
  </p:clrMapOvr>
  <p:timing>
    <p:tnLst>
      <p:par>
        <p:cTn id="1" dur="indefinite" restart="never" nodeType="tmRoot"/>
      </p:par>
    </p:tnLst>
  </p:timing>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457200" y="1219200"/>
            <a:ext cx="8229600"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5"/>
          <p:cNvSpPr>
            <a:spLocks noGrp="1"/>
          </p:cNvSpPr>
          <p:nvPr>
            <p:ph type="sldNum" sz="quarter" idx="12"/>
          </p:nvPr>
        </p:nvSpPr>
        <p:spPr>
          <a:xfrm>
            <a:off x="8610600" y="6492875"/>
            <a:ext cx="1981200" cy="365125"/>
          </a:xfrm>
        </p:spPr>
        <p:txBody>
          <a:bodyPr/>
          <a:lstStyle>
            <a:lvl1pPr>
              <a:defRPr b="1" smtClean="0">
                <a:solidFill>
                  <a:schemeClr val="tx2"/>
                </a:solidFill>
              </a:defRPr>
            </a:lvl1pPr>
          </a:lstStyle>
          <a:p>
            <a:fld id="{E6EFA536-BF07-417E-9D69-F23A20C07272}" type="slidenum">
              <a:rPr lang="en-US" smtClean="0"/>
              <a:pPr/>
              <a:t>‹#›</a:t>
            </a:fld>
            <a:endParaRPr lang="en-US"/>
          </a:p>
        </p:txBody>
      </p:sp>
    </p:spTree>
    <p:extLst>
      <p:ext uri="{BB962C8B-B14F-4D97-AF65-F5344CB8AC3E}">
        <p14:creationId xmlns:p14="http://schemas.microsoft.com/office/powerpoint/2010/main" val="207427382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2">
    <p:spTree>
      <p:nvGrpSpPr>
        <p:cNvPr id="1" name=""/>
        <p:cNvGrpSpPr/>
        <p:nvPr/>
      </p:nvGrpSpPr>
      <p:grpSpPr>
        <a:xfrm>
          <a:off x="0" y="0"/>
          <a:ext cx="0" cy="0"/>
          <a:chOff x="0" y="0"/>
          <a:chExt cx="0" cy="0"/>
        </a:xfrm>
      </p:grpSpPr>
      <p:sp>
        <p:nvSpPr>
          <p:cNvPr id="3" name="Rectangle 2"/>
          <p:cNvSpPr/>
          <p:nvPr/>
        </p:nvSpPr>
        <p:spPr>
          <a:xfrm>
            <a:off x="0" y="-9525"/>
            <a:ext cx="9144000" cy="6477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152400"/>
            <a:ext cx="8229600" cy="457200"/>
          </a:xfrm>
        </p:spPr>
        <p:txBody>
          <a:bodyPr/>
          <a:lstStyle/>
          <a:p>
            <a:r>
              <a:rPr lang="en-US" smtClean="0"/>
              <a:t>Click to edit Master title style</a:t>
            </a:r>
            <a:endParaRPr lang="en-US" dirty="0"/>
          </a:p>
        </p:txBody>
      </p:sp>
      <p:sp>
        <p:nvSpPr>
          <p:cNvPr id="8" name="Content Placeholder 7"/>
          <p:cNvSpPr>
            <a:spLocks noGrp="1"/>
          </p:cNvSpPr>
          <p:nvPr>
            <p:ph sz="quarter" idx="1"/>
          </p:nvPr>
        </p:nvSpPr>
        <p:spPr>
          <a:xfrm>
            <a:off x="457200" y="685800"/>
            <a:ext cx="8229600" cy="5638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5"/>
          <p:cNvSpPr>
            <a:spLocks noGrp="1"/>
          </p:cNvSpPr>
          <p:nvPr>
            <p:ph type="sldNum" sz="quarter" idx="12"/>
          </p:nvPr>
        </p:nvSpPr>
        <p:spPr>
          <a:xfrm>
            <a:off x="8610600" y="6492875"/>
            <a:ext cx="1981200" cy="365125"/>
          </a:xfrm>
        </p:spPr>
        <p:txBody>
          <a:bodyPr/>
          <a:lstStyle>
            <a:lvl1pPr>
              <a:defRPr b="1" smtClean="0">
                <a:solidFill>
                  <a:schemeClr val="tx2"/>
                </a:solidFill>
              </a:defRPr>
            </a:lvl1pPr>
          </a:lstStyle>
          <a:p>
            <a:fld id="{A0645F56-87C8-49AE-AB69-38FEEA9AA94F}" type="slidenum">
              <a:rPr lang="en-US" smtClean="0"/>
              <a:pPr/>
              <a:t>‹#›</a:t>
            </a:fld>
            <a:endParaRPr lang="en-US"/>
          </a:p>
        </p:txBody>
      </p:sp>
      <p:sp>
        <p:nvSpPr>
          <p:cNvPr id="7" name="Straight Connector 28"/>
          <p:cNvSpPr>
            <a:spLocks noChangeShapeType="1"/>
          </p:cNvSpPr>
          <p:nvPr/>
        </p:nvSpPr>
        <p:spPr bwMode="auto">
          <a:xfrm>
            <a:off x="457200" y="609600"/>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2898482243"/>
      </p:ext>
    </p:extLst>
  </p:cSld>
  <p:clrMapOvr>
    <a:masterClrMapping/>
  </p:clrMapOvr>
  <p:timing>
    <p:tnLst>
      <p:par>
        <p:cTn id="1" dur="indefinite" restart="never" nodeType="tmRoot"/>
      </p:par>
    </p:tnLst>
  </p:timing>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4" name="Rectangle 3"/>
          <p:cNvSpPr/>
          <p:nvPr/>
        </p:nvSpPr>
        <p:spPr>
          <a:xfrm>
            <a:off x="914400" y="2819400"/>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a:xfrm>
            <a:off x="914400" y="2819400"/>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1219200" y="2971800"/>
            <a:ext cx="6858000" cy="1066800"/>
          </a:xfrm>
        </p:spPr>
        <p:txBody>
          <a:bodyPr anchor="t"/>
          <a:lstStyle>
            <a:lvl1pPr algn="r">
              <a:buNone/>
              <a:defRPr sz="3200" b="0" cap="none" baseline="0"/>
            </a:lvl1pPr>
          </a:lstStyle>
          <a:p>
            <a:r>
              <a:rPr lang="en-US" smtClean="0"/>
              <a:t>Click to edit Master title style</a:t>
            </a:r>
            <a:endParaRPr lang="en-US"/>
          </a:p>
        </p:txBody>
      </p:sp>
      <p:sp>
        <p:nvSpPr>
          <p:cNvPr id="3" name="Text Placeholder 2"/>
          <p:cNvSpPr>
            <a:spLocks noGrp="1"/>
          </p:cNvSpPr>
          <p:nvPr>
            <p:ph type="body" idx="1"/>
          </p:nvPr>
        </p:nvSpPr>
        <p:spPr>
          <a:xfrm>
            <a:off x="1295400" y="4267200"/>
            <a:ext cx="6781800" cy="1143000"/>
          </a:xfrm>
        </p:spPr>
        <p:txBody>
          <a:bodyPr/>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6" name="Date Placeholder 3"/>
          <p:cNvSpPr>
            <a:spLocks noGrp="1"/>
          </p:cNvSpPr>
          <p:nvPr>
            <p:ph type="dt" sz="half" idx="10"/>
          </p:nvPr>
        </p:nvSpPr>
        <p:spPr>
          <a:xfrm>
            <a:off x="6400800" y="6354763"/>
            <a:ext cx="2286000" cy="366712"/>
          </a:xfrm>
          <a:prstGeom prst="rect">
            <a:avLst/>
          </a:prstGeom>
        </p:spPr>
        <p:txBody>
          <a:bodyPr/>
          <a:lstStyle>
            <a:lvl1pPr>
              <a:defRPr/>
            </a:lvl1pPr>
          </a:lstStyle>
          <a:p>
            <a:endParaRPr lang="en-US"/>
          </a:p>
        </p:txBody>
      </p:sp>
      <p:sp>
        <p:nvSpPr>
          <p:cNvPr id="7" name="Footer Placeholder 4"/>
          <p:cNvSpPr>
            <a:spLocks noGrp="1"/>
          </p:cNvSpPr>
          <p:nvPr>
            <p:ph type="ftr" sz="quarter" idx="11"/>
          </p:nvPr>
        </p:nvSpPr>
        <p:spPr>
          <a:xfrm>
            <a:off x="2898775" y="6354763"/>
            <a:ext cx="3475038" cy="366712"/>
          </a:xfrm>
          <a:prstGeom prst="rect">
            <a:avLst/>
          </a:prstGeom>
        </p:spPr>
        <p:txBody>
          <a:bodyPr/>
          <a:lstStyle>
            <a:lvl1pPr>
              <a:defRPr/>
            </a:lvl1pPr>
          </a:lstStyle>
          <a:p>
            <a:endParaRPr lang="en-US"/>
          </a:p>
        </p:txBody>
      </p:sp>
      <p:sp>
        <p:nvSpPr>
          <p:cNvPr id="8" name="Slide Number Placeholder 5"/>
          <p:cNvSpPr>
            <a:spLocks noGrp="1"/>
          </p:cNvSpPr>
          <p:nvPr>
            <p:ph type="sldNum" sz="quarter" idx="12"/>
          </p:nvPr>
        </p:nvSpPr>
        <p:spPr>
          <a:xfrm>
            <a:off x="1069975" y="6354763"/>
            <a:ext cx="1520825" cy="366712"/>
          </a:xfrm>
        </p:spPr>
        <p:txBody>
          <a:bodyPr/>
          <a:lstStyle>
            <a:lvl1pPr>
              <a:defRPr/>
            </a:lvl1pPr>
          </a:lstStyle>
          <a:p>
            <a:fld id="{1E5E0219-78E1-456D-A801-013E1821A8E4}" type="slidenum">
              <a:rPr lang="en-US" smtClean="0"/>
              <a:pPr/>
              <a:t>‹#›</a:t>
            </a:fld>
            <a:endParaRPr lang="en-US"/>
          </a:p>
        </p:txBody>
      </p:sp>
    </p:spTree>
    <p:extLst>
      <p:ext uri="{BB962C8B-B14F-4D97-AF65-F5344CB8AC3E}">
        <p14:creationId xmlns:p14="http://schemas.microsoft.com/office/powerpoint/2010/main" val="198500471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lang="en-US" smtClean="0"/>
              <a:t>Click to edit Master title style</a:t>
            </a:r>
            <a:endParaRPr lang="en-US"/>
          </a:p>
        </p:txBody>
      </p:sp>
      <p:sp>
        <p:nvSpPr>
          <p:cNvPr id="9" name="Content Placeholder 8"/>
          <p:cNvSpPr>
            <a:spLocks noGrp="1"/>
          </p:cNvSpPr>
          <p:nvPr>
            <p:ph sz="quarter" idx="1"/>
          </p:nvPr>
        </p:nvSpPr>
        <p:spPr>
          <a:xfrm>
            <a:off x="457200" y="1219200"/>
            <a:ext cx="4041648"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632198" y="1216152"/>
            <a:ext cx="4041648"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22"/>
          <p:cNvSpPr>
            <a:spLocks noGrp="1"/>
          </p:cNvSpPr>
          <p:nvPr>
            <p:ph type="sldNum" sz="quarter" idx="12"/>
          </p:nvPr>
        </p:nvSpPr>
        <p:spPr/>
        <p:txBody>
          <a:bodyPr/>
          <a:lstStyle>
            <a:lvl1pPr>
              <a:defRPr/>
            </a:lvl1pPr>
          </a:lstStyle>
          <a:p>
            <a:fld id="{7D8D3816-6D0C-4E7E-B1A8-F0B6F5B67F68}" type="slidenum">
              <a:rPr lang="en-US" smtClean="0"/>
              <a:pPr/>
              <a:t>‹#›</a:t>
            </a:fld>
            <a:endParaRPr lang="en-US"/>
          </a:p>
        </p:txBody>
      </p:sp>
    </p:spTree>
    <p:extLst>
      <p:ext uri="{BB962C8B-B14F-4D97-AF65-F5344CB8AC3E}">
        <p14:creationId xmlns:p14="http://schemas.microsoft.com/office/powerpoint/2010/main" val="130089703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285875"/>
            <a:ext cx="4040188"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11" name="Content Placeholder 10"/>
          <p:cNvSpPr>
            <a:spLocks noGrp="1"/>
          </p:cNvSpPr>
          <p:nvPr>
            <p:ph sz="quarter" idx="2"/>
          </p:nvPr>
        </p:nvSpPr>
        <p:spPr>
          <a:xfrm>
            <a:off x="457200" y="2133600"/>
            <a:ext cx="40386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4"/>
          </p:nvPr>
        </p:nvSpPr>
        <p:spPr>
          <a:xfrm>
            <a:off x="4648200" y="2133600"/>
            <a:ext cx="40386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22"/>
          <p:cNvSpPr>
            <a:spLocks noGrp="1"/>
          </p:cNvSpPr>
          <p:nvPr>
            <p:ph type="sldNum" sz="quarter" idx="12"/>
          </p:nvPr>
        </p:nvSpPr>
        <p:spPr/>
        <p:txBody>
          <a:bodyPr/>
          <a:lstStyle>
            <a:lvl1pPr>
              <a:defRPr/>
            </a:lvl1pPr>
          </a:lstStyle>
          <a:p>
            <a:fld id="{93DC322E-07E2-4A52-AABF-47EFD9B81738}" type="slidenum">
              <a:rPr lang="en-US" smtClean="0"/>
              <a:pPr/>
              <a:t>‹#›</a:t>
            </a:fld>
            <a:endParaRPr lang="en-US"/>
          </a:p>
        </p:txBody>
      </p:sp>
    </p:spTree>
    <p:extLst>
      <p:ext uri="{BB962C8B-B14F-4D97-AF65-F5344CB8AC3E}">
        <p14:creationId xmlns:p14="http://schemas.microsoft.com/office/powerpoint/2010/main" val="376230489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Isosceles Triangle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457200" y="228600"/>
            <a:ext cx="8229600" cy="914400"/>
          </a:xfrm>
        </p:spPr>
        <p:txBody>
          <a:bodyPr/>
          <a:lstStyle/>
          <a:p>
            <a:r>
              <a:rPr lang="en-US" smtClean="0"/>
              <a:t>Click to edit Master title style</a:t>
            </a:r>
            <a:endParaRPr lang="en-US"/>
          </a:p>
        </p:txBody>
      </p:sp>
      <p:sp>
        <p:nvSpPr>
          <p:cNvPr id="6" name="Slide Number Placeholder 4"/>
          <p:cNvSpPr>
            <a:spLocks noGrp="1"/>
          </p:cNvSpPr>
          <p:nvPr>
            <p:ph type="sldNum" sz="quarter" idx="12"/>
          </p:nvPr>
        </p:nvSpPr>
        <p:spPr/>
        <p:txBody>
          <a:bodyPr/>
          <a:lstStyle>
            <a:lvl1pPr>
              <a:defRPr/>
            </a:lvl1pPr>
          </a:lstStyle>
          <a:p>
            <a:fld id="{C3A21BA2-8B7B-4B8A-BEFB-901CD3BC803F}" type="slidenum">
              <a:rPr lang="en-US" smtClean="0"/>
              <a:pPr/>
              <a:t>‹#›</a:t>
            </a:fld>
            <a:endParaRPr lang="en-US"/>
          </a:p>
        </p:txBody>
      </p:sp>
    </p:spTree>
    <p:extLst>
      <p:ext uri="{BB962C8B-B14F-4D97-AF65-F5344CB8AC3E}">
        <p14:creationId xmlns:p14="http://schemas.microsoft.com/office/powerpoint/2010/main" val="16835792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3" name="Isosceles Triangle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4" name="Date Placeholder 1"/>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5" name="Footer Placeholder 2"/>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6" name="Slide Number Placeholder 3"/>
          <p:cNvSpPr>
            <a:spLocks noGrp="1"/>
          </p:cNvSpPr>
          <p:nvPr>
            <p:ph type="sldNum" sz="quarter" idx="12"/>
          </p:nvPr>
        </p:nvSpPr>
        <p:spPr/>
        <p:txBody>
          <a:bodyPr/>
          <a:lstStyle>
            <a:lvl1pPr>
              <a:defRPr/>
            </a:lvl1pPr>
          </a:lstStyle>
          <a:p>
            <a:fld id="{B992AEC6-1B88-4FD8-A1C6-BBB32591F809}" type="slidenum">
              <a:rPr lang="en-US" smtClean="0"/>
              <a:pPr/>
              <a:t>‹#›</a:t>
            </a:fld>
            <a:endParaRPr lang="en-US"/>
          </a:p>
        </p:txBody>
      </p:sp>
    </p:spTree>
    <p:extLst>
      <p:ext uri="{BB962C8B-B14F-4D97-AF65-F5344CB8AC3E}">
        <p14:creationId xmlns:p14="http://schemas.microsoft.com/office/powerpoint/2010/main" val="344637681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457200" y="152400"/>
            <a:ext cx="8229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Text Placeholder 12"/>
          <p:cNvSpPr>
            <a:spLocks noGrp="1"/>
          </p:cNvSpPr>
          <p:nvPr>
            <p:ph type="body" idx="1"/>
          </p:nvPr>
        </p:nvSpPr>
        <p:spPr bwMode="auto">
          <a:xfrm>
            <a:off x="457200" y="1219200"/>
            <a:ext cx="8229600" cy="491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3" name="Slide Number Placeholder 22"/>
          <p:cNvSpPr>
            <a:spLocks noGrp="1"/>
          </p:cNvSpPr>
          <p:nvPr>
            <p:ph type="sldNum" sz="quarter" idx="4"/>
          </p:nvPr>
        </p:nvSpPr>
        <p:spPr>
          <a:xfrm>
            <a:off x="612775" y="6356350"/>
            <a:ext cx="1981200" cy="365125"/>
          </a:xfrm>
          <a:prstGeom prst="rect">
            <a:avLst/>
          </a:prstGeom>
        </p:spPr>
        <p:txBody>
          <a:bodyPr vert="horz"/>
          <a:lstStyle>
            <a:lvl1pPr algn="l" eaLnBrk="1" latinLnBrk="0" hangingPunct="1">
              <a:defRPr kumimoji="0" sz="1400" smtClean="0">
                <a:solidFill>
                  <a:schemeClr val="tx2"/>
                </a:solidFill>
              </a:defRPr>
            </a:lvl1pPr>
          </a:lstStyle>
          <a:p>
            <a:fld id="{A0645F56-87C8-49AE-AB69-38FEEA9AA94F}" type="slidenum">
              <a:rPr lang="en-US" smtClean="0"/>
              <a:pPr/>
              <a:t>‹#›</a:t>
            </a:fld>
            <a:endParaRPr lang="en-US"/>
          </a:p>
        </p:txBody>
      </p:sp>
      <p:sp>
        <p:nvSpPr>
          <p:cNvPr id="1032" name="Straight Connector 28"/>
          <p:cNvSpPr>
            <a:spLocks noChangeShapeType="1"/>
          </p:cNvSpPr>
          <p:nvPr/>
        </p:nvSpPr>
        <p:spPr bwMode="auto">
          <a:xfrm>
            <a:off x="457200" y="1143000"/>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0" name="Isosceles Triangle 9"/>
          <p:cNvSpPr>
            <a:spLocks noChangeAspect="1"/>
          </p:cNvSpPr>
          <p:nvPr/>
        </p:nvSpPr>
        <p:spPr>
          <a:xfrm rot="5400000">
            <a:off x="-339725"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Rectangle 7"/>
          <p:cNvSpPr/>
          <p:nvPr/>
        </p:nvSpPr>
        <p:spPr>
          <a:xfrm>
            <a:off x="0" y="6477000"/>
            <a:ext cx="9144000" cy="3810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Slide Number Placeholder 5"/>
          <p:cNvSpPr txBox="1">
            <a:spLocks/>
          </p:cNvSpPr>
          <p:nvPr/>
        </p:nvSpPr>
        <p:spPr>
          <a:xfrm>
            <a:off x="59636" y="6456226"/>
            <a:ext cx="4114800" cy="365125"/>
          </a:xfrm>
          <a:prstGeom prst="rect">
            <a:avLst/>
          </a:prstGeom>
        </p:spPr>
        <p:txBody>
          <a:bodyPr/>
          <a:lstStyle>
            <a:lvl1pPr>
              <a:defRPr b="1">
                <a:solidFill>
                  <a:schemeClr val="tx2"/>
                </a:solidFill>
              </a:defRPr>
            </a:lvl1pPr>
          </a:lstStyle>
          <a:p>
            <a:pPr>
              <a:defRPr/>
            </a:pPr>
            <a:r>
              <a:rPr lang="en-US" sz="1100" dirty="0" smtClean="0">
                <a:ea typeface="ＭＳ Ｐゴシック" pitchFamily="64" charset="-128"/>
                <a:cs typeface="+mn-cs"/>
              </a:rPr>
              <a:t>SWE</a:t>
            </a:r>
            <a:r>
              <a:rPr lang="en-US" sz="1100" baseline="0" dirty="0" smtClean="0">
                <a:ea typeface="ＭＳ Ｐゴシック" pitchFamily="64" charset="-128"/>
                <a:cs typeface="+mn-cs"/>
              </a:rPr>
              <a:t> 205: Introduction to Software Engineering</a:t>
            </a:r>
            <a:endParaRPr lang="en-US" sz="1100" dirty="0">
              <a:ea typeface="ＭＳ Ｐゴシック" pitchFamily="64" charset="-128"/>
              <a:cs typeface="+mn-cs"/>
            </a:endParaRPr>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Lst>
  <p:timing>
    <p:tnLst>
      <p:par>
        <p:cTn id="1" dur="indefinite" restart="never" nodeType="tmRoot"/>
      </p:par>
    </p:tnLst>
  </p:timing>
  <p:hf hdr="0" ftr="0" dt="0"/>
  <p:txStyles>
    <p:titleStyle>
      <a:lvl1pPr algn="l" rtl="0" eaLnBrk="1" fontAlgn="base" hangingPunct="1">
        <a:spcBef>
          <a:spcPct val="0"/>
        </a:spcBef>
        <a:spcAft>
          <a:spcPct val="0"/>
        </a:spcAft>
        <a:defRPr sz="3200" kern="1200">
          <a:solidFill>
            <a:schemeClr val="tx2"/>
          </a:solidFill>
          <a:latin typeface="+mj-lt"/>
          <a:ea typeface="+mj-ea"/>
          <a:cs typeface="+mj-cs"/>
        </a:defRPr>
      </a:lvl1pPr>
      <a:lvl2pPr algn="l" rtl="0" eaLnBrk="1" fontAlgn="base" hangingPunct="1">
        <a:spcBef>
          <a:spcPct val="0"/>
        </a:spcBef>
        <a:spcAft>
          <a:spcPct val="0"/>
        </a:spcAft>
        <a:defRPr sz="3200">
          <a:solidFill>
            <a:schemeClr val="tx2"/>
          </a:solidFill>
          <a:latin typeface="Bookman Old Style" pitchFamily="18" charset="0"/>
        </a:defRPr>
      </a:lvl2pPr>
      <a:lvl3pPr algn="l" rtl="0" eaLnBrk="1" fontAlgn="base" hangingPunct="1">
        <a:spcBef>
          <a:spcPct val="0"/>
        </a:spcBef>
        <a:spcAft>
          <a:spcPct val="0"/>
        </a:spcAft>
        <a:defRPr sz="3200">
          <a:solidFill>
            <a:schemeClr val="tx2"/>
          </a:solidFill>
          <a:latin typeface="Bookman Old Style" pitchFamily="18" charset="0"/>
        </a:defRPr>
      </a:lvl3pPr>
      <a:lvl4pPr algn="l" rtl="0" eaLnBrk="1" fontAlgn="base" hangingPunct="1">
        <a:spcBef>
          <a:spcPct val="0"/>
        </a:spcBef>
        <a:spcAft>
          <a:spcPct val="0"/>
        </a:spcAft>
        <a:defRPr sz="3200">
          <a:solidFill>
            <a:schemeClr val="tx2"/>
          </a:solidFill>
          <a:latin typeface="Bookman Old Style" pitchFamily="18" charset="0"/>
        </a:defRPr>
      </a:lvl4pPr>
      <a:lvl5pPr algn="l" rtl="0" eaLnBrk="1" fontAlgn="base" hangingPunct="1">
        <a:spcBef>
          <a:spcPct val="0"/>
        </a:spcBef>
        <a:spcAft>
          <a:spcPct val="0"/>
        </a:spcAft>
        <a:defRPr sz="3200">
          <a:solidFill>
            <a:schemeClr val="tx2"/>
          </a:solidFill>
          <a:latin typeface="Bookman Old Style" pitchFamily="18" charset="0"/>
        </a:defRPr>
      </a:lvl5pPr>
      <a:lvl6pPr marL="457200" algn="l" rtl="0" eaLnBrk="1" fontAlgn="base" hangingPunct="1">
        <a:spcBef>
          <a:spcPct val="0"/>
        </a:spcBef>
        <a:spcAft>
          <a:spcPct val="0"/>
        </a:spcAft>
        <a:defRPr sz="3200">
          <a:solidFill>
            <a:schemeClr val="tx2"/>
          </a:solidFill>
          <a:latin typeface="Bookman Old Style" pitchFamily="18" charset="0"/>
        </a:defRPr>
      </a:lvl6pPr>
      <a:lvl7pPr marL="914400" algn="l" rtl="0" eaLnBrk="1" fontAlgn="base" hangingPunct="1">
        <a:spcBef>
          <a:spcPct val="0"/>
        </a:spcBef>
        <a:spcAft>
          <a:spcPct val="0"/>
        </a:spcAft>
        <a:defRPr sz="3200">
          <a:solidFill>
            <a:schemeClr val="tx2"/>
          </a:solidFill>
          <a:latin typeface="Bookman Old Style" pitchFamily="18" charset="0"/>
        </a:defRPr>
      </a:lvl7pPr>
      <a:lvl8pPr marL="1371600" algn="l" rtl="0" eaLnBrk="1" fontAlgn="base" hangingPunct="1">
        <a:spcBef>
          <a:spcPct val="0"/>
        </a:spcBef>
        <a:spcAft>
          <a:spcPct val="0"/>
        </a:spcAft>
        <a:defRPr sz="3200">
          <a:solidFill>
            <a:schemeClr val="tx2"/>
          </a:solidFill>
          <a:latin typeface="Bookman Old Style" pitchFamily="18" charset="0"/>
        </a:defRPr>
      </a:lvl8pPr>
      <a:lvl9pPr marL="1828800" algn="l" rtl="0" eaLnBrk="1" fontAlgn="base" hangingPunct="1">
        <a:spcBef>
          <a:spcPct val="0"/>
        </a:spcBef>
        <a:spcAft>
          <a:spcPct val="0"/>
        </a:spcAft>
        <a:defRPr sz="3200">
          <a:solidFill>
            <a:schemeClr val="tx2"/>
          </a:solidFill>
          <a:latin typeface="Bookman Old Style" pitchFamily="18" charset="0"/>
        </a:defRPr>
      </a:lvl9pPr>
    </p:titleStyle>
    <p:bodyStyle>
      <a:lvl1pPr marL="273050" indent="-273050" algn="l" rtl="0" eaLnBrk="1" fontAlgn="base" hangingPunct="1">
        <a:spcBef>
          <a:spcPts val="600"/>
        </a:spcBef>
        <a:spcAft>
          <a:spcPct val="0"/>
        </a:spcAft>
        <a:buClr>
          <a:schemeClr val="accent1"/>
        </a:buClr>
        <a:buSzPct val="76000"/>
        <a:buFont typeface="Wingdings 3" pitchFamily="18" charset="2"/>
        <a:buChar char=""/>
        <a:defRPr sz="2600" kern="1200">
          <a:solidFill>
            <a:schemeClr val="tx1"/>
          </a:solidFill>
          <a:latin typeface="+mn-lt"/>
          <a:ea typeface="+mn-ea"/>
          <a:cs typeface="+mn-cs"/>
        </a:defRPr>
      </a:lvl1pPr>
      <a:lvl2pPr marL="547688" indent="-273050" algn="l" rtl="0" eaLnBrk="1" fontAlgn="base" hangingPunct="1">
        <a:spcBef>
          <a:spcPts val="500"/>
        </a:spcBef>
        <a:spcAft>
          <a:spcPct val="0"/>
        </a:spcAft>
        <a:buClr>
          <a:schemeClr val="accent2"/>
        </a:buClr>
        <a:buSzPct val="76000"/>
        <a:buFont typeface="Wingdings 3" pitchFamily="18" charset="2"/>
        <a:buChar char=""/>
        <a:defRPr sz="2300" kern="1200">
          <a:solidFill>
            <a:schemeClr val="tx2"/>
          </a:solidFill>
          <a:latin typeface="+mn-lt"/>
          <a:ea typeface="+mn-ea"/>
          <a:cs typeface="+mn-cs"/>
        </a:defRPr>
      </a:lvl2pPr>
      <a:lvl3pPr marL="822325" indent="-228600" algn="l" rtl="0" eaLnBrk="1" fontAlgn="base" hangingPunct="1">
        <a:spcBef>
          <a:spcPts val="500"/>
        </a:spcBef>
        <a:spcAft>
          <a:spcPct val="0"/>
        </a:spcAft>
        <a:buClr>
          <a:srgbClr val="BCBCBC"/>
        </a:buClr>
        <a:buSzPct val="76000"/>
        <a:buFont typeface="Wingdings 3" pitchFamily="18" charset="2"/>
        <a:buChar char=""/>
        <a:defRPr sz="2000" kern="1200">
          <a:solidFill>
            <a:schemeClr val="tx1"/>
          </a:solidFill>
          <a:latin typeface="+mn-lt"/>
          <a:ea typeface="+mn-ea"/>
          <a:cs typeface="+mn-cs"/>
        </a:defRPr>
      </a:lvl3pPr>
      <a:lvl4pPr marL="1096963" indent="-228600" algn="l" rtl="0" eaLnBrk="1" fontAlgn="base" hangingPunct="1">
        <a:spcBef>
          <a:spcPts val="400"/>
        </a:spcBef>
        <a:spcAft>
          <a:spcPct val="0"/>
        </a:spcAft>
        <a:buClr>
          <a:srgbClr val="8BA2B4"/>
        </a:buClr>
        <a:buSzPct val="70000"/>
        <a:buFont typeface="Wingdings" pitchFamily="2" charset="2"/>
        <a:buChar char=""/>
        <a:defRPr kern="1200">
          <a:solidFill>
            <a:schemeClr val="tx1"/>
          </a:solidFill>
          <a:latin typeface="+mn-lt"/>
          <a:ea typeface="+mn-ea"/>
          <a:cs typeface="+mn-cs"/>
        </a:defRPr>
      </a:lvl4pPr>
      <a:lvl5pPr marL="1371600" indent="-228600" algn="l" rtl="0" eaLnBrk="1" fontAlgn="base" hangingPunct="1">
        <a:spcBef>
          <a:spcPts val="300"/>
        </a:spcBef>
        <a:spcAft>
          <a:spcPct val="0"/>
        </a:spcAft>
        <a:buClr>
          <a:schemeClr val="accent2"/>
        </a:buClr>
        <a:buSzPct val="70000"/>
        <a:buFont typeface="Wingdings" pitchFamily="2" charset="2"/>
        <a:buChar char=""/>
        <a:defRPr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pdf"/><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normAutofit fontScale="90000"/>
          </a:bodyPr>
          <a:lstStyle/>
          <a:p>
            <a:pPr algn="l"/>
            <a:r>
              <a:rPr lang="en-US" dirty="0"/>
              <a:t>Lecture – 8</a:t>
            </a:r>
            <a:br>
              <a:rPr lang="en-US" dirty="0"/>
            </a:br>
            <a:r>
              <a:rPr lang="en-US" dirty="0" smtClean="0"/>
              <a:t>Project Planning and Scheduling</a:t>
            </a:r>
            <a:r>
              <a:rPr lang="en-US" dirty="0"/>
              <a:t/>
            </a:r>
            <a:br>
              <a:rPr lang="en-US" dirty="0"/>
            </a:br>
            <a:endParaRPr lang="en-US" dirty="0"/>
          </a:p>
        </p:txBody>
      </p:sp>
      <p:sp>
        <p:nvSpPr>
          <p:cNvPr id="3075" name="Rectangle 3"/>
          <p:cNvSpPr>
            <a:spLocks noGrp="1" noChangeArrowheads="1"/>
          </p:cNvSpPr>
          <p:nvPr>
            <p:ph type="subTitle" idx="1"/>
          </p:nvPr>
        </p:nvSpPr>
        <p:spPr/>
        <p:txBody>
          <a:bodyPr>
            <a:normAutofit/>
          </a:bodyPr>
          <a:lstStyle/>
          <a:p>
            <a:pPr algn="ctr"/>
            <a:r>
              <a:rPr lang="en-US" sz="1600" dirty="0" smtClean="0"/>
              <a:t>SWE </a:t>
            </a:r>
            <a:r>
              <a:rPr lang="en-US" sz="1600" dirty="0"/>
              <a:t>205 - Introduction to Software </a:t>
            </a:r>
            <a:r>
              <a:rPr lang="en-US" sz="1600" dirty="0" smtClean="0"/>
              <a:t>Engineering</a:t>
            </a:r>
            <a:endParaRPr lang="en-US" sz="1600" dirty="0"/>
          </a:p>
        </p:txBody>
      </p:sp>
      <p:sp>
        <p:nvSpPr>
          <p:cNvPr id="2" name="Content Placeholder 1"/>
          <p:cNvSpPr>
            <a:spLocks noGrp="1"/>
          </p:cNvSpPr>
          <p:nvPr>
            <p:ph sz="quarter" idx="13"/>
          </p:nvPr>
        </p:nvSpPr>
        <p:spPr/>
        <p:txBody>
          <a:bodyPr/>
          <a:lstStyle/>
          <a:p>
            <a:r>
              <a:rPr lang="en-US" dirty="0"/>
              <a:t>Software Project Plan</a:t>
            </a:r>
          </a:p>
          <a:p>
            <a:pPr lvl="1"/>
            <a:r>
              <a:rPr lang="en-US" dirty="0"/>
              <a:t>Milestones &amp; Deliverables</a:t>
            </a:r>
          </a:p>
          <a:p>
            <a:pPr lvl="1"/>
            <a:endParaRPr lang="en-US" dirty="0"/>
          </a:p>
          <a:p>
            <a:r>
              <a:rPr lang="en-GB" dirty="0"/>
              <a:t>Project Scheduling</a:t>
            </a:r>
            <a:endParaRPr lang="en-US" dirty="0"/>
          </a:p>
          <a:p>
            <a:pPr lvl="1"/>
            <a:r>
              <a:rPr lang="en-GB" dirty="0"/>
              <a:t>Bar charts</a:t>
            </a:r>
          </a:p>
          <a:p>
            <a:endParaRPr lang="en-US" dirty="0"/>
          </a:p>
        </p:txBody>
      </p:sp>
      <p:grpSp>
        <p:nvGrpSpPr>
          <p:cNvPr id="8" name="Group 7"/>
          <p:cNvGrpSpPr/>
          <p:nvPr/>
        </p:nvGrpSpPr>
        <p:grpSpPr>
          <a:xfrm>
            <a:off x="4956142" y="4800600"/>
            <a:ext cx="3578258" cy="1803400"/>
            <a:chOff x="5203650" y="328004"/>
            <a:chExt cx="4442284" cy="2238858"/>
          </a:xfrm>
        </p:grpSpPr>
        <p:sp>
          <p:nvSpPr>
            <p:cNvPr id="9" name="Horizontal Scroll 8"/>
            <p:cNvSpPr/>
            <p:nvPr/>
          </p:nvSpPr>
          <p:spPr>
            <a:xfrm>
              <a:off x="6131796" y="638504"/>
              <a:ext cx="3514138" cy="1371602"/>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5400" dirty="0" err="1" smtClean="0"/>
                <a:t>Ch</a:t>
              </a:r>
              <a:r>
                <a:rPr lang="en-US" sz="5400" dirty="0" smtClean="0"/>
                <a:t> 23</a:t>
              </a:r>
              <a:endParaRPr lang="en-US" sz="5400" dirty="0"/>
            </a:p>
          </p:txBody>
        </p:sp>
        <p:pic>
          <p:nvPicPr>
            <p:cNvPr id="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planning process</a:t>
            </a:r>
            <a:endParaRPr lang="en-US" dirty="0"/>
          </a:p>
        </p:txBody>
      </p:sp>
      <p:sp>
        <p:nvSpPr>
          <p:cNvPr id="3" name="Content Placeholder 2"/>
          <p:cNvSpPr>
            <a:spLocks noGrp="1"/>
          </p:cNvSpPr>
          <p:nvPr>
            <p:ph sz="quarter" idx="1"/>
          </p:nvPr>
        </p:nvSpPr>
        <p:spPr/>
        <p:txBody>
          <a:bodyPr/>
          <a:lstStyle/>
          <a:p>
            <a:r>
              <a:rPr lang="en-US" dirty="0" smtClean="0"/>
              <a:t>Project planning is an iterative process </a:t>
            </a:r>
            <a:br>
              <a:rPr lang="en-US" dirty="0" smtClean="0"/>
            </a:br>
            <a:r>
              <a:rPr lang="en-US" dirty="0" smtClean="0"/>
              <a:t>that starts when you create an initial </a:t>
            </a:r>
            <a:br>
              <a:rPr lang="en-US" dirty="0" smtClean="0"/>
            </a:br>
            <a:r>
              <a:rPr lang="en-US" dirty="0" smtClean="0"/>
              <a:t>project plan during the project startup phase. </a:t>
            </a:r>
          </a:p>
          <a:p>
            <a:r>
              <a:rPr lang="en-US" dirty="0" smtClean="0"/>
              <a:t>Plan changes are inevitable. </a:t>
            </a:r>
          </a:p>
          <a:p>
            <a:pPr lvl="1"/>
            <a:r>
              <a:rPr lang="en-US" dirty="0" smtClean="0"/>
              <a:t>As more information about the system and the project team becomes available during the project, you should regularly revise the plan to reflect requirements, schedule and risk changes.</a:t>
            </a:r>
          </a:p>
          <a:p>
            <a:pPr lvl="1"/>
            <a:r>
              <a:rPr lang="en-US" dirty="0" smtClean="0"/>
              <a:t>Changing business goals also leads to changes in project plans. As business goals change, this could affect all projects, which may then have to be re-planned. </a:t>
            </a:r>
            <a:endParaRPr lang="en-GB" dirty="0" smtClean="0"/>
          </a:p>
          <a:p>
            <a:endParaRPr lang="en-US" dirty="0"/>
          </a:p>
        </p:txBody>
      </p:sp>
      <p:grpSp>
        <p:nvGrpSpPr>
          <p:cNvPr id="4" name="Group 3"/>
          <p:cNvGrpSpPr/>
          <p:nvPr/>
        </p:nvGrpSpPr>
        <p:grpSpPr>
          <a:xfrm>
            <a:off x="6234020" y="543942"/>
            <a:ext cx="2605179" cy="1361058"/>
            <a:chOff x="5203650" y="328004"/>
            <a:chExt cx="4285365" cy="2238858"/>
          </a:xfrm>
        </p:grpSpPr>
        <p:sp>
          <p:nvSpPr>
            <p:cNvPr id="5" name="Horizontal Scroll 4"/>
            <p:cNvSpPr/>
            <p:nvPr/>
          </p:nvSpPr>
          <p:spPr>
            <a:xfrm>
              <a:off x="6131795" y="638504"/>
              <a:ext cx="3357220" cy="1371602"/>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3200" dirty="0" smtClean="0"/>
                <a:t>23.2.2</a:t>
              </a:r>
              <a:endParaRPr lang="en-US" sz="3200" dirty="0"/>
            </a:p>
          </p:txBody>
        </p:sp>
        <p:pic>
          <p:nvPicPr>
            <p:cNvPr id="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9" name="section3"/>
          <p:cNvSpPr/>
          <p:nvPr/>
        </p:nvSpPr>
        <p:spPr>
          <a:xfrm>
            <a:off x="1270000"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Project Plan</a:t>
            </a:r>
            <a:endParaRPr lang="en-US" sz="1400" u="sng">
              <a:solidFill>
                <a:srgbClr val="17375E"/>
              </a:solidFill>
            </a:endParaRPr>
          </a:p>
        </p:txBody>
      </p:sp>
      <p:sp>
        <p:nvSpPr>
          <p:cNvPr id="20" name="section4"/>
          <p:cNvSpPr/>
          <p:nvPr/>
        </p:nvSpPr>
        <p:spPr>
          <a:xfrm>
            <a:off x="2540000" y="0"/>
            <a:ext cx="1379964"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Project Scheduling</a:t>
            </a:r>
            <a:endParaRPr lang="en-US" sz="1200">
              <a:solidFill>
                <a:srgbClr val="FFFFFF"/>
              </a:solidFill>
            </a:endParaRPr>
          </a:p>
        </p:txBody>
      </p:sp>
      <p:sp>
        <p:nvSpPr>
          <p:cNvPr id="21" name="section5"/>
          <p:cNvSpPr/>
          <p:nvPr/>
        </p:nvSpPr>
        <p:spPr>
          <a:xfrm>
            <a:off x="39242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5"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PB"/>
          <p:cNvSpPr/>
          <p:nvPr/>
        </p:nvSpPr>
        <p:spPr>
          <a:xfrm>
            <a:off x="12700" y="6718300"/>
            <a:ext cx="3342861"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10 of 23</a:t>
            </a:r>
            <a:endParaRPr lang="en-US" sz="1400" b="1">
              <a:solidFill>
                <a:srgbClr val="FFFFFF"/>
              </a:solidFill>
            </a:endParaRPr>
          </a:p>
        </p:txBody>
      </p:sp>
    </p:spTree>
    <p:extLst>
      <p:ext uri="{BB962C8B-B14F-4D97-AF65-F5344CB8AC3E}">
        <p14:creationId xmlns:p14="http://schemas.microsoft.com/office/powerpoint/2010/main" val="10350376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a:t>project planning process</a:t>
            </a:r>
            <a:r>
              <a:rPr lang="en-GB" dirty="0" smtClean="0"/>
              <a:t> </a:t>
            </a:r>
            <a:endParaRPr lang="en-US" dirty="0"/>
          </a:p>
        </p:txBody>
      </p:sp>
      <p:pic>
        <p:nvPicPr>
          <p:cNvPr id="4" name="Content Placeholder 3" descr="23.3 PlanningProcessActDiag.eps"/>
          <p:cNvPicPr>
            <a:picLocks noGrp="1" noChangeAspect="1"/>
          </p:cNvPicPr>
          <p:nvPr>
            <p:ph sz="quarter" idx="1"/>
          </p:nvPr>
        </p:nvPicPr>
        <p:blipFill>
          <a:blip r:embed="rId2">
            <a:duotone>
              <a:prstClr val="black"/>
              <a:schemeClr val="accent2">
                <a:tint val="45000"/>
                <a:satMod val="400000"/>
              </a:schemeClr>
            </a:duotone>
          </a:blip>
          <a:srcRect t="-14254" b="-14254"/>
          <a:stretch>
            <a:fillRect/>
          </a:stretch>
        </p:blipFill>
        <p:spPr>
          <a:xfrm>
            <a:off x="152400" y="853440"/>
            <a:ext cx="8839200" cy="5303520"/>
          </a:xfrm>
        </p:spPr>
      </p:pic>
      <p:sp>
        <p:nvSpPr>
          <p:cNvPr id="14"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6" name="section3"/>
          <p:cNvSpPr/>
          <p:nvPr/>
        </p:nvSpPr>
        <p:spPr>
          <a:xfrm>
            <a:off x="1270000"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Project Plan</a:t>
            </a:r>
            <a:endParaRPr lang="en-US" sz="1400" u="sng">
              <a:solidFill>
                <a:srgbClr val="17375E"/>
              </a:solidFill>
            </a:endParaRPr>
          </a:p>
        </p:txBody>
      </p:sp>
      <p:sp>
        <p:nvSpPr>
          <p:cNvPr id="17" name="section4"/>
          <p:cNvSpPr/>
          <p:nvPr/>
        </p:nvSpPr>
        <p:spPr>
          <a:xfrm>
            <a:off x="2540000" y="0"/>
            <a:ext cx="1379964"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Project Scheduling</a:t>
            </a:r>
            <a:endParaRPr lang="en-US" sz="1200">
              <a:solidFill>
                <a:srgbClr val="FFFFFF"/>
              </a:solidFill>
            </a:endParaRPr>
          </a:p>
        </p:txBody>
      </p:sp>
      <p:sp>
        <p:nvSpPr>
          <p:cNvPr id="18" name="section5"/>
          <p:cNvSpPr/>
          <p:nvPr/>
        </p:nvSpPr>
        <p:spPr>
          <a:xfrm>
            <a:off x="39242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2"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PB"/>
          <p:cNvSpPr/>
          <p:nvPr/>
        </p:nvSpPr>
        <p:spPr>
          <a:xfrm>
            <a:off x="12700" y="6718300"/>
            <a:ext cx="3679687"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11 of 23</a:t>
            </a:r>
            <a:endParaRPr lang="en-US" sz="1400" b="1">
              <a:solidFill>
                <a:srgbClr val="FFFFFF"/>
              </a:solidFill>
            </a:endParaRPr>
          </a:p>
        </p:txBody>
      </p:sp>
    </p:spTree>
    <p:extLst>
      <p:ext uri="{BB962C8B-B14F-4D97-AF65-F5344CB8AC3E}">
        <p14:creationId xmlns:p14="http://schemas.microsoft.com/office/powerpoint/2010/main" val="5814091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pPr eaLnBrk="1" hangingPunct="1"/>
            <a:r>
              <a:rPr lang="en-GB" dirty="0" smtClean="0"/>
              <a:t>Project Scheduling</a:t>
            </a:r>
            <a:endParaRPr lang="en-US" dirty="0" smtClean="0"/>
          </a:p>
        </p:txBody>
      </p:sp>
      <p:sp>
        <p:nvSpPr>
          <p:cNvPr id="23555" name="Rectangle 3"/>
          <p:cNvSpPr>
            <a:spLocks noGrp="1" noChangeArrowheads="1"/>
          </p:cNvSpPr>
          <p:nvPr>
            <p:ph sz="quarter" idx="1"/>
          </p:nvPr>
        </p:nvSpPr>
        <p:spPr/>
        <p:txBody>
          <a:bodyPr/>
          <a:lstStyle/>
          <a:p>
            <a:pPr eaLnBrk="1" hangingPunct="1"/>
            <a:r>
              <a:rPr lang="en-GB" sz="2800" dirty="0" smtClean="0"/>
              <a:t>Split project into tasks and</a:t>
            </a:r>
            <a:br>
              <a:rPr lang="en-GB" sz="2800" dirty="0" smtClean="0"/>
            </a:br>
            <a:r>
              <a:rPr lang="en-GB" sz="2800" dirty="0" smtClean="0"/>
              <a:t>estimate time and resources </a:t>
            </a:r>
            <a:br>
              <a:rPr lang="en-GB" sz="2800" dirty="0" smtClean="0"/>
            </a:br>
            <a:r>
              <a:rPr lang="en-GB" sz="2800" dirty="0" smtClean="0"/>
              <a:t>required to complete each task.</a:t>
            </a:r>
          </a:p>
          <a:p>
            <a:pPr eaLnBrk="1" hangingPunct="1"/>
            <a:endParaRPr lang="en-GB" sz="2800" dirty="0" smtClean="0"/>
          </a:p>
          <a:p>
            <a:pPr eaLnBrk="1" hangingPunct="1"/>
            <a:r>
              <a:rPr lang="en-GB" sz="2800" dirty="0" smtClean="0"/>
              <a:t>Organize tasks concurrently to make optimal </a:t>
            </a:r>
            <a:br>
              <a:rPr lang="en-GB" sz="2800" dirty="0" smtClean="0"/>
            </a:br>
            <a:r>
              <a:rPr lang="en-GB" sz="2800" dirty="0" smtClean="0"/>
              <a:t>use of workforce.</a:t>
            </a:r>
          </a:p>
          <a:p>
            <a:pPr eaLnBrk="1" hangingPunct="1"/>
            <a:endParaRPr lang="en-GB" sz="2800" dirty="0" smtClean="0"/>
          </a:p>
          <a:p>
            <a:pPr eaLnBrk="1" hangingPunct="1"/>
            <a:r>
              <a:rPr lang="en-GB" sz="2800" dirty="0" smtClean="0"/>
              <a:t>Minimize task dependencies to avoid delays </a:t>
            </a:r>
            <a:br>
              <a:rPr lang="en-GB" sz="2800" dirty="0" smtClean="0"/>
            </a:br>
            <a:r>
              <a:rPr lang="en-GB" sz="2800" dirty="0" smtClean="0"/>
              <a:t>caused by one task waiting for another to complete.</a:t>
            </a:r>
          </a:p>
        </p:txBody>
      </p:sp>
      <p:sp>
        <p:nvSpPr>
          <p:cNvPr id="17410" name="Slide Number Placeholder 5"/>
          <p:cNvSpPr>
            <a:spLocks noGrp="1"/>
          </p:cNvSpPr>
          <p:nvPr>
            <p:ph type="sldNum" sz="quarter" idx="12"/>
          </p:nvPr>
        </p:nvSpPr>
        <p:spPr>
          <a:noFill/>
        </p:spPr>
        <p:txBody>
          <a:bodyPr/>
          <a:lstStyle/>
          <a:p>
            <a:fld id="{77B77A3D-770A-483B-A8AC-C1703CF746C7}" type="slidenum">
              <a:rPr lang="ar-SA"/>
              <a:pPr/>
              <a:t>12</a:t>
            </a:fld>
            <a:endParaRPr lang="en-US"/>
          </a:p>
        </p:txBody>
      </p:sp>
      <p:grpSp>
        <p:nvGrpSpPr>
          <p:cNvPr id="9" name="Group 8"/>
          <p:cNvGrpSpPr/>
          <p:nvPr/>
        </p:nvGrpSpPr>
        <p:grpSpPr>
          <a:xfrm>
            <a:off x="5486400" y="228600"/>
            <a:ext cx="3048000" cy="1803400"/>
            <a:chOff x="5203650" y="328004"/>
            <a:chExt cx="3783987" cy="2238858"/>
          </a:xfrm>
        </p:grpSpPr>
        <p:sp>
          <p:nvSpPr>
            <p:cNvPr id="10" name="Horizontal Scroll 9"/>
            <p:cNvSpPr/>
            <p:nvPr/>
          </p:nvSpPr>
          <p:spPr>
            <a:xfrm>
              <a:off x="6131796" y="638504"/>
              <a:ext cx="2855841" cy="1371602"/>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5400" dirty="0" smtClean="0"/>
                <a:t>23.3</a:t>
              </a:r>
              <a:endParaRPr lang="en-US" sz="5400" dirty="0"/>
            </a:p>
          </p:txBody>
        </p:sp>
        <p:pic>
          <p:nvPicPr>
            <p:cNvPr id="1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5"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7"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8" name="section4"/>
          <p:cNvSpPr/>
          <p:nvPr/>
        </p:nvSpPr>
        <p:spPr>
          <a:xfrm>
            <a:off x="2540000" y="0"/>
            <a:ext cx="157910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Project Scheduling</a:t>
            </a:r>
            <a:endParaRPr lang="en-US" sz="1400" u="sng">
              <a:solidFill>
                <a:srgbClr val="17375E"/>
              </a:solidFill>
            </a:endParaRPr>
          </a:p>
        </p:txBody>
      </p:sp>
      <p:sp>
        <p:nvSpPr>
          <p:cNvPr id="19" name="section5"/>
          <p:cNvSpPr/>
          <p:nvPr/>
        </p:nvSpPr>
        <p:spPr>
          <a:xfrm>
            <a:off x="41147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3"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B"/>
          <p:cNvSpPr/>
          <p:nvPr/>
        </p:nvSpPr>
        <p:spPr>
          <a:xfrm>
            <a:off x="12700" y="6718300"/>
            <a:ext cx="4016513"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12 of 23</a:t>
            </a:r>
            <a:endParaRPr lang="en-US" sz="1400" b="1">
              <a:solidFill>
                <a:srgbClr val="FFFFFF"/>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49147" y="2119312"/>
            <a:ext cx="3494853" cy="2619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Project scheduling</a:t>
            </a:r>
            <a:endParaRPr lang="en-US" dirty="0"/>
          </a:p>
        </p:txBody>
      </p:sp>
      <p:sp>
        <p:nvSpPr>
          <p:cNvPr id="3" name="Content Placeholder 2"/>
          <p:cNvSpPr>
            <a:spLocks noGrp="1"/>
          </p:cNvSpPr>
          <p:nvPr>
            <p:ph sz="quarter" idx="1"/>
          </p:nvPr>
        </p:nvSpPr>
        <p:spPr>
          <a:xfrm>
            <a:off x="457200" y="1219200"/>
            <a:ext cx="5030022" cy="4937760"/>
          </a:xfrm>
        </p:spPr>
        <p:txBody>
          <a:bodyPr>
            <a:normAutofit fontScale="92500" lnSpcReduction="20000"/>
          </a:bodyPr>
          <a:lstStyle/>
          <a:p>
            <a:r>
              <a:rPr lang="en-US" b="1" dirty="0" smtClean="0"/>
              <a:t>Definition:</a:t>
            </a:r>
            <a:r>
              <a:rPr lang="en-US" dirty="0" smtClean="0"/>
              <a:t> is the process of deciding how the work in a project will be organized as separate tasks, and when and how these tasks will be executed. </a:t>
            </a:r>
          </a:p>
          <a:p>
            <a:r>
              <a:rPr lang="en-US" dirty="0" smtClean="0"/>
              <a:t>estimate the </a:t>
            </a:r>
            <a:r>
              <a:rPr lang="en-US" b="1" dirty="0" smtClean="0"/>
              <a:t>calendar time </a:t>
            </a:r>
            <a:r>
              <a:rPr lang="en-US" dirty="0" smtClean="0"/>
              <a:t>needed to complete each task, the effort required and who will work on the tasks that have been identified. </a:t>
            </a:r>
          </a:p>
          <a:p>
            <a:r>
              <a:rPr lang="en-US" dirty="0" smtClean="0"/>
              <a:t>estimate the </a:t>
            </a:r>
            <a:r>
              <a:rPr lang="en-US" b="1" dirty="0" smtClean="0"/>
              <a:t>resources</a:t>
            </a:r>
            <a:r>
              <a:rPr lang="en-US" dirty="0" smtClean="0"/>
              <a:t> needed to complete each task, such as the disk space required on a server, the time required on specialized hardware, such as a simulator, and what the travel budget will be. </a:t>
            </a:r>
            <a:endParaRPr lang="en-US" dirty="0"/>
          </a:p>
        </p:txBody>
      </p:sp>
      <p:sp>
        <p:nvSpPr>
          <p:cNvPr id="14"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6"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7" name="section4"/>
          <p:cNvSpPr/>
          <p:nvPr/>
        </p:nvSpPr>
        <p:spPr>
          <a:xfrm>
            <a:off x="2540000" y="0"/>
            <a:ext cx="157910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Project Scheduling</a:t>
            </a:r>
            <a:endParaRPr lang="en-US" sz="1400" u="sng">
              <a:solidFill>
                <a:srgbClr val="17375E"/>
              </a:solidFill>
            </a:endParaRPr>
          </a:p>
        </p:txBody>
      </p:sp>
      <p:sp>
        <p:nvSpPr>
          <p:cNvPr id="18" name="section5"/>
          <p:cNvSpPr/>
          <p:nvPr/>
        </p:nvSpPr>
        <p:spPr>
          <a:xfrm>
            <a:off x="41147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2"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PB"/>
          <p:cNvSpPr/>
          <p:nvPr/>
        </p:nvSpPr>
        <p:spPr>
          <a:xfrm>
            <a:off x="12700" y="6718300"/>
            <a:ext cx="4353339"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13 of 23</a:t>
            </a:r>
            <a:endParaRPr lang="en-US" sz="1400" b="1">
              <a:solidFill>
                <a:srgbClr val="FFFFFF"/>
              </a:solidFill>
            </a:endParaRPr>
          </a:p>
        </p:txBody>
      </p:sp>
    </p:spTree>
    <p:extLst>
      <p:ext uri="{BB962C8B-B14F-4D97-AF65-F5344CB8AC3E}">
        <p14:creationId xmlns:p14="http://schemas.microsoft.com/office/powerpoint/2010/main" val="174775391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noFill/>
          <a:ln/>
        </p:spPr>
        <p:txBody>
          <a:bodyPr lIns="90840" tIns="44623" rIns="90840" bIns="44623"/>
          <a:lstStyle/>
          <a:p>
            <a:r>
              <a:rPr lang="en-GB" dirty="0"/>
              <a:t>Project </a:t>
            </a:r>
            <a:r>
              <a:rPr lang="en-GB" dirty="0" smtClean="0"/>
              <a:t>scheduling activities: </a:t>
            </a:r>
            <a:r>
              <a:rPr lang="en-GB" b="1" dirty="0" smtClean="0"/>
              <a:t>How?</a:t>
            </a:r>
            <a:endParaRPr lang="en-GB" b="1" dirty="0"/>
          </a:p>
        </p:txBody>
      </p:sp>
      <p:sp>
        <p:nvSpPr>
          <p:cNvPr id="28675" name="Rectangle 3"/>
          <p:cNvSpPr>
            <a:spLocks noGrp="1" noChangeArrowheads="1"/>
          </p:cNvSpPr>
          <p:nvPr>
            <p:ph sz="quarter" idx="1"/>
          </p:nvPr>
        </p:nvSpPr>
        <p:spPr>
          <a:noFill/>
          <a:ln/>
        </p:spPr>
        <p:txBody>
          <a:bodyPr lIns="90840" tIns="44623" rIns="90840" bIns="44623"/>
          <a:lstStyle/>
          <a:p>
            <a:r>
              <a:rPr lang="en-GB" sz="2800" dirty="0"/>
              <a:t>Split project into tasks and estimate time and resources required to complete each task.</a:t>
            </a:r>
          </a:p>
          <a:p>
            <a:endParaRPr lang="en-GB" sz="2800" dirty="0" smtClean="0"/>
          </a:p>
          <a:p>
            <a:r>
              <a:rPr lang="en-GB" sz="2800" dirty="0" smtClean="0"/>
              <a:t>Organize </a:t>
            </a:r>
            <a:r>
              <a:rPr lang="en-GB" sz="2800" dirty="0"/>
              <a:t>tasks concurrently to make optimal </a:t>
            </a:r>
            <a:br>
              <a:rPr lang="en-GB" sz="2800" dirty="0"/>
            </a:br>
            <a:r>
              <a:rPr lang="en-GB" sz="2800" dirty="0"/>
              <a:t>use of workforce.</a:t>
            </a:r>
          </a:p>
          <a:p>
            <a:endParaRPr lang="en-GB" sz="2800" dirty="0" smtClean="0"/>
          </a:p>
          <a:p>
            <a:r>
              <a:rPr lang="en-GB" sz="2800" dirty="0" smtClean="0"/>
              <a:t>Minimize </a:t>
            </a:r>
            <a:r>
              <a:rPr lang="en-GB" sz="2800" dirty="0"/>
              <a:t>task dependencies to avoid delays </a:t>
            </a:r>
            <a:br>
              <a:rPr lang="en-GB" sz="2800" dirty="0"/>
            </a:br>
            <a:r>
              <a:rPr lang="en-GB" sz="2800" dirty="0"/>
              <a:t>caused by one task waiting for another to complete.</a:t>
            </a:r>
          </a:p>
          <a:p>
            <a:endParaRPr lang="en-GB" sz="2800" dirty="0" smtClean="0"/>
          </a:p>
          <a:p>
            <a:r>
              <a:rPr lang="en-GB" sz="2800" dirty="0" smtClean="0"/>
              <a:t>Dependent </a:t>
            </a:r>
            <a:r>
              <a:rPr lang="en-GB" sz="2800" dirty="0"/>
              <a:t>on project managers intuition and experience.</a:t>
            </a:r>
          </a:p>
        </p:txBody>
      </p:sp>
      <p:sp>
        <p:nvSpPr>
          <p:cNvPr id="12"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4"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5" name="section4"/>
          <p:cNvSpPr/>
          <p:nvPr/>
        </p:nvSpPr>
        <p:spPr>
          <a:xfrm>
            <a:off x="2540000" y="0"/>
            <a:ext cx="157910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Project Scheduling</a:t>
            </a:r>
            <a:endParaRPr lang="en-US" sz="1400" u="sng">
              <a:solidFill>
                <a:srgbClr val="17375E"/>
              </a:solidFill>
            </a:endParaRPr>
          </a:p>
        </p:txBody>
      </p:sp>
      <p:sp>
        <p:nvSpPr>
          <p:cNvPr id="16" name="section5"/>
          <p:cNvSpPr/>
          <p:nvPr/>
        </p:nvSpPr>
        <p:spPr>
          <a:xfrm>
            <a:off x="41147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PB"/>
          <p:cNvSpPr/>
          <p:nvPr/>
        </p:nvSpPr>
        <p:spPr>
          <a:xfrm>
            <a:off x="12700" y="6718300"/>
            <a:ext cx="4690165"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14 of 23</a:t>
            </a:r>
            <a:endParaRPr lang="en-US" sz="1400" b="1">
              <a:solidFill>
                <a:srgbClr val="FFFFFF"/>
              </a:solidFill>
            </a:endParaRPr>
          </a:p>
        </p:txBody>
      </p:sp>
    </p:spTree>
    <p:extLst>
      <p:ext uri="{BB962C8B-B14F-4D97-AF65-F5344CB8AC3E}">
        <p14:creationId xmlns:p14="http://schemas.microsoft.com/office/powerpoint/2010/main" val="3156359951"/>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a:t>project scheduling process</a:t>
            </a:r>
            <a:r>
              <a:rPr lang="en-GB" dirty="0" smtClean="0"/>
              <a:t> </a:t>
            </a:r>
            <a:endParaRPr lang="en-US" dirty="0"/>
          </a:p>
        </p:txBody>
      </p:sp>
      <p:pic>
        <p:nvPicPr>
          <p:cNvPr id="4" name="Content Placeholder 3" descr="23.4 SchedulingProcess.eps"/>
          <p:cNvPicPr>
            <a:picLocks noGrp="1" noChangeAspect="1"/>
          </p:cNvPicPr>
          <p:nvPr>
            <p:ph sz="quarter" idx="1"/>
          </p:nvPr>
        </p:nvPicPr>
        <mc:AlternateContent xmlns:mc="http://schemas.openxmlformats.org/markup-compatibility/2006">
          <mc:Choice xmlns:ma="http://schemas.microsoft.com/office/mac/drawingml/2008/main" xmlns:mv="urn:schemas-microsoft-com:mac:vml" xmlns="" Requires="ma">
            <p:blipFill>
              <a:blip r:embed="rId2"/>
              <a:srcRect t="-93314" b="-93314"/>
              <a:stretch>
                <a:fillRect/>
              </a:stretch>
            </p:blipFill>
          </mc:Choice>
          <mc:Fallback>
            <p:blipFill>
              <a:blip r:embed="rId3"/>
              <a:srcRect t="-93314" b="-93314"/>
              <a:stretch>
                <a:fillRect/>
              </a:stretch>
            </p:blipFill>
          </mc:Fallback>
        </mc:AlternateContent>
        <p:spPr>
          <a:xfrm>
            <a:off x="35560" y="4876800"/>
            <a:ext cx="2250440" cy="1350264"/>
          </a:xfrm>
        </p:spPr>
      </p:pic>
      <p:grpSp>
        <p:nvGrpSpPr>
          <p:cNvPr id="12" name="Group 11"/>
          <p:cNvGrpSpPr/>
          <p:nvPr/>
        </p:nvGrpSpPr>
        <p:grpSpPr>
          <a:xfrm>
            <a:off x="5943600" y="1815152"/>
            <a:ext cx="1862559" cy="715468"/>
            <a:chOff x="685800" y="2362200"/>
            <a:chExt cx="1862559" cy="533400"/>
          </a:xfrm>
        </p:grpSpPr>
        <p:sp>
          <p:nvSpPr>
            <p:cNvPr id="13" name="Rectangle 12"/>
            <p:cNvSpPr/>
            <p:nvPr/>
          </p:nvSpPr>
          <p:spPr>
            <a:xfrm>
              <a:off x="1143000" y="2514600"/>
              <a:ext cx="44032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1617080" y="2514600"/>
              <a:ext cx="44032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p:nvSpPr>
          <p:spPr>
            <a:xfrm>
              <a:off x="685800" y="2362200"/>
              <a:ext cx="1862559" cy="533400"/>
            </a:xfrm>
            <a:prstGeom prst="roundRect">
              <a:avLst>
                <a:gd name="adj" fmla="val 50000"/>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t>Allocate People to Activities</a:t>
              </a:r>
              <a:endParaRPr lang="en-US" sz="1800" dirty="0"/>
            </a:p>
          </p:txBody>
        </p:sp>
      </p:grpSp>
      <p:cxnSp>
        <p:nvCxnSpPr>
          <p:cNvPr id="16" name="Straight Arrow Connector 219"/>
          <p:cNvCxnSpPr>
            <a:stCxn id="55" idx="2"/>
            <a:endCxn id="58" idx="0"/>
          </p:cNvCxnSpPr>
          <p:nvPr/>
        </p:nvCxnSpPr>
        <p:spPr>
          <a:xfrm flipH="1">
            <a:off x="7898396" y="4114800"/>
            <a:ext cx="26404" cy="399871"/>
          </a:xfrm>
          <a:prstGeom prst="straightConnector1">
            <a:avLst/>
          </a:prstGeom>
          <a:ln w="28575">
            <a:tailEnd type="triangle" w="lg" len="lg"/>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25" idx="3"/>
            <a:endCxn id="28" idx="1"/>
          </p:cNvCxnSpPr>
          <p:nvPr/>
        </p:nvCxnSpPr>
        <p:spPr>
          <a:xfrm flipV="1">
            <a:off x="1685083" y="2171700"/>
            <a:ext cx="296117" cy="16282"/>
          </a:xfrm>
          <a:prstGeom prst="straightConnector1">
            <a:avLst/>
          </a:prstGeom>
          <a:ln w="28575">
            <a:tailEnd type="triangle" w="lg" len="lg"/>
          </a:ln>
        </p:spPr>
        <p:style>
          <a:lnRef idx="1">
            <a:schemeClr val="accent1"/>
          </a:lnRef>
          <a:fillRef idx="0">
            <a:schemeClr val="accent1"/>
          </a:fillRef>
          <a:effectRef idx="0">
            <a:schemeClr val="accent1"/>
          </a:effectRef>
          <a:fontRef idx="minor">
            <a:schemeClr val="tx1"/>
          </a:fontRef>
        </p:style>
      </p:cxnSp>
      <p:grpSp>
        <p:nvGrpSpPr>
          <p:cNvPr id="22" name="Group 21"/>
          <p:cNvGrpSpPr/>
          <p:nvPr/>
        </p:nvGrpSpPr>
        <p:grpSpPr>
          <a:xfrm>
            <a:off x="313483" y="1793327"/>
            <a:ext cx="1371600" cy="789310"/>
            <a:chOff x="685800" y="2362200"/>
            <a:chExt cx="1862559" cy="533400"/>
          </a:xfrm>
        </p:grpSpPr>
        <p:sp>
          <p:nvSpPr>
            <p:cNvPr id="23" name="Rectangle 22"/>
            <p:cNvSpPr/>
            <p:nvPr/>
          </p:nvSpPr>
          <p:spPr>
            <a:xfrm>
              <a:off x="1143000" y="2514600"/>
              <a:ext cx="44032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1617080" y="2514600"/>
              <a:ext cx="44032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ounded Rectangle 24"/>
            <p:cNvSpPr/>
            <p:nvPr/>
          </p:nvSpPr>
          <p:spPr>
            <a:xfrm>
              <a:off x="685800" y="2362200"/>
              <a:ext cx="1862559" cy="533400"/>
            </a:xfrm>
            <a:prstGeom prst="roundRect">
              <a:avLst>
                <a:gd name="adj" fmla="val 50000"/>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t>Identify Activities</a:t>
              </a:r>
              <a:endParaRPr lang="en-US" sz="1800" dirty="0"/>
            </a:p>
          </p:txBody>
        </p:sp>
      </p:grpSp>
      <p:grpSp>
        <p:nvGrpSpPr>
          <p:cNvPr id="27" name="Group 26"/>
          <p:cNvGrpSpPr/>
          <p:nvPr/>
        </p:nvGrpSpPr>
        <p:grpSpPr>
          <a:xfrm>
            <a:off x="1981200" y="1752600"/>
            <a:ext cx="1862559" cy="838200"/>
            <a:chOff x="3276600" y="1981200"/>
            <a:chExt cx="1862559" cy="838200"/>
          </a:xfrm>
        </p:grpSpPr>
        <p:sp>
          <p:nvSpPr>
            <p:cNvPr id="28" name="Rounded Rectangle 27"/>
            <p:cNvSpPr/>
            <p:nvPr/>
          </p:nvSpPr>
          <p:spPr>
            <a:xfrm>
              <a:off x="3276600" y="1981200"/>
              <a:ext cx="1862559" cy="838200"/>
            </a:xfrm>
            <a:prstGeom prst="roundRect">
              <a:avLst>
                <a:gd name="adj" fmla="val 50000"/>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t>Identify Activity Dependencies</a:t>
              </a:r>
              <a:endParaRPr lang="en-US" sz="1800" dirty="0"/>
            </a:p>
          </p:txBody>
        </p:sp>
        <p:sp>
          <p:nvSpPr>
            <p:cNvPr id="29" name="Oval 28"/>
            <p:cNvSpPr/>
            <p:nvPr/>
          </p:nvSpPr>
          <p:spPr>
            <a:xfrm>
              <a:off x="4572000" y="2646457"/>
              <a:ext cx="171450" cy="1714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3733800" y="2645124"/>
              <a:ext cx="171450" cy="1714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3733800" y="1981200"/>
              <a:ext cx="171450" cy="1714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4552950" y="1981200"/>
              <a:ext cx="171450" cy="1714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4" name="Group 33"/>
          <p:cNvGrpSpPr/>
          <p:nvPr/>
        </p:nvGrpSpPr>
        <p:grpSpPr>
          <a:xfrm>
            <a:off x="4191000" y="1842448"/>
            <a:ext cx="1466850" cy="1336224"/>
            <a:chOff x="3276600" y="1134313"/>
            <a:chExt cx="1862559" cy="1683594"/>
          </a:xfrm>
        </p:grpSpPr>
        <p:sp>
          <p:nvSpPr>
            <p:cNvPr id="35" name="Rounded Rectangle 34"/>
            <p:cNvSpPr/>
            <p:nvPr/>
          </p:nvSpPr>
          <p:spPr>
            <a:xfrm>
              <a:off x="3276600" y="1134313"/>
              <a:ext cx="1862559" cy="838200"/>
            </a:xfrm>
            <a:prstGeom prst="roundRect">
              <a:avLst>
                <a:gd name="adj" fmla="val 50000"/>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t>Estimate Resources</a:t>
              </a:r>
              <a:endParaRPr lang="en-US" sz="1800" dirty="0"/>
            </a:p>
          </p:txBody>
        </p:sp>
        <p:sp>
          <p:nvSpPr>
            <p:cNvPr id="36" name="Oval 35"/>
            <p:cNvSpPr/>
            <p:nvPr/>
          </p:nvSpPr>
          <p:spPr>
            <a:xfrm>
              <a:off x="4572000" y="2646457"/>
              <a:ext cx="171450" cy="1714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3733800" y="2645124"/>
              <a:ext cx="171450" cy="1714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3733800" y="1981200"/>
              <a:ext cx="171450" cy="1714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4552950" y="1981200"/>
              <a:ext cx="171450" cy="1714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40" name="Straight Arrow Connector 288"/>
          <p:cNvCxnSpPr>
            <a:stCxn id="55" idx="3"/>
            <a:endCxn id="35" idx="0"/>
          </p:cNvCxnSpPr>
          <p:nvPr/>
        </p:nvCxnSpPr>
        <p:spPr>
          <a:xfrm flipH="1" flipV="1">
            <a:off x="4924425" y="1842448"/>
            <a:ext cx="3838574" cy="1700852"/>
          </a:xfrm>
          <a:prstGeom prst="bentConnector4">
            <a:avLst>
              <a:gd name="adj1" fmla="val -5955"/>
              <a:gd name="adj2" fmla="val 113440"/>
            </a:avLst>
          </a:prstGeom>
          <a:ln w="28575">
            <a:tailEnd type="triangle" w="lg" len="lg"/>
          </a:ln>
        </p:spPr>
        <p:style>
          <a:lnRef idx="1">
            <a:schemeClr val="accent1"/>
          </a:lnRef>
          <a:fillRef idx="0">
            <a:schemeClr val="accent1"/>
          </a:fillRef>
          <a:effectRef idx="0">
            <a:schemeClr val="accent1"/>
          </a:effectRef>
          <a:fontRef idx="minor">
            <a:schemeClr val="tx1"/>
          </a:fontRef>
        </p:style>
      </p:cxnSp>
      <p:cxnSp>
        <p:nvCxnSpPr>
          <p:cNvPr id="41" name="Straight Arrow Connector 288"/>
          <p:cNvCxnSpPr>
            <a:stCxn id="35" idx="3"/>
            <a:endCxn id="15" idx="1"/>
          </p:cNvCxnSpPr>
          <p:nvPr/>
        </p:nvCxnSpPr>
        <p:spPr>
          <a:xfrm flipV="1">
            <a:off x="5657850" y="2172886"/>
            <a:ext cx="285750" cy="2191"/>
          </a:xfrm>
          <a:prstGeom prst="bentConnector3">
            <a:avLst>
              <a:gd name="adj1" fmla="val 50000"/>
            </a:avLst>
          </a:prstGeom>
          <a:ln w="28575">
            <a:tailEnd type="triangle" w="lg" len="lg"/>
          </a:ln>
        </p:spPr>
        <p:style>
          <a:lnRef idx="1">
            <a:schemeClr val="accent1"/>
          </a:lnRef>
          <a:fillRef idx="0">
            <a:schemeClr val="accent1"/>
          </a:fillRef>
          <a:effectRef idx="0">
            <a:schemeClr val="accent1"/>
          </a:effectRef>
          <a:fontRef idx="minor">
            <a:schemeClr val="tx1"/>
          </a:fontRef>
        </p:style>
      </p:cxnSp>
      <p:cxnSp>
        <p:nvCxnSpPr>
          <p:cNvPr id="51" name="Straight Arrow Connector 219"/>
          <p:cNvCxnSpPr>
            <a:stCxn id="28" idx="3"/>
            <a:endCxn id="35" idx="1"/>
          </p:cNvCxnSpPr>
          <p:nvPr/>
        </p:nvCxnSpPr>
        <p:spPr>
          <a:xfrm>
            <a:off x="3843759" y="2171700"/>
            <a:ext cx="347241" cy="3377"/>
          </a:xfrm>
          <a:prstGeom prst="bentConnector3">
            <a:avLst>
              <a:gd name="adj1" fmla="val 50000"/>
            </a:avLst>
          </a:prstGeom>
          <a:ln w="28575">
            <a:tailEnd type="triangle" w="lg" len="lg"/>
          </a:ln>
        </p:spPr>
        <p:style>
          <a:lnRef idx="1">
            <a:schemeClr val="accent1"/>
          </a:lnRef>
          <a:fillRef idx="0">
            <a:schemeClr val="accent1"/>
          </a:fillRef>
          <a:effectRef idx="0">
            <a:schemeClr val="accent1"/>
          </a:effectRef>
          <a:fontRef idx="minor">
            <a:schemeClr val="tx1"/>
          </a:fontRef>
        </p:style>
      </p:cxnSp>
      <p:grpSp>
        <p:nvGrpSpPr>
          <p:cNvPr id="52" name="Group 51"/>
          <p:cNvGrpSpPr/>
          <p:nvPr/>
        </p:nvGrpSpPr>
        <p:grpSpPr>
          <a:xfrm>
            <a:off x="7086600" y="2971800"/>
            <a:ext cx="1676399" cy="1143000"/>
            <a:chOff x="685800" y="2362200"/>
            <a:chExt cx="1862559" cy="533400"/>
          </a:xfrm>
        </p:grpSpPr>
        <p:sp>
          <p:nvSpPr>
            <p:cNvPr id="53" name="Rectangle 52"/>
            <p:cNvSpPr/>
            <p:nvPr/>
          </p:nvSpPr>
          <p:spPr>
            <a:xfrm>
              <a:off x="1143000" y="2514600"/>
              <a:ext cx="44032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p:cNvSpPr/>
            <p:nvPr/>
          </p:nvSpPr>
          <p:spPr>
            <a:xfrm>
              <a:off x="1617080" y="2514600"/>
              <a:ext cx="44032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ounded Rectangle 54"/>
            <p:cNvSpPr/>
            <p:nvPr/>
          </p:nvSpPr>
          <p:spPr>
            <a:xfrm>
              <a:off x="685800" y="2362200"/>
              <a:ext cx="1862559" cy="533400"/>
            </a:xfrm>
            <a:prstGeom prst="roundRect">
              <a:avLst>
                <a:gd name="adj" fmla="val 50000"/>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t>Create Project Charts</a:t>
              </a:r>
              <a:endParaRPr lang="en-US" sz="1800" dirty="0"/>
            </a:p>
          </p:txBody>
        </p:sp>
      </p:grpSp>
      <p:cxnSp>
        <p:nvCxnSpPr>
          <p:cNvPr id="56" name="Straight Arrow Connector 288"/>
          <p:cNvCxnSpPr>
            <a:stCxn id="15" idx="2"/>
            <a:endCxn id="55" idx="1"/>
          </p:cNvCxnSpPr>
          <p:nvPr/>
        </p:nvCxnSpPr>
        <p:spPr>
          <a:xfrm rot="16200000" flipH="1">
            <a:off x="6474400" y="2931100"/>
            <a:ext cx="1012680" cy="211720"/>
          </a:xfrm>
          <a:prstGeom prst="bentConnector2">
            <a:avLst/>
          </a:prstGeom>
          <a:ln w="28575">
            <a:tailEnd type="triangle" w="lg" len="lg"/>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7086600" y="4514671"/>
            <a:ext cx="1623591" cy="1200329"/>
          </a:xfrm>
          <a:prstGeom prst="rect">
            <a:avLst/>
          </a:prstGeom>
          <a:noFill/>
        </p:spPr>
        <p:txBody>
          <a:bodyPr wrap="square" rtlCol="0">
            <a:spAutoFit/>
          </a:bodyPr>
          <a:lstStyle/>
          <a:p>
            <a:pPr algn="ctr"/>
            <a:r>
              <a:rPr lang="en-US" sz="1800" dirty="0" smtClean="0"/>
              <a:t>Bar charts describing the project schedule</a:t>
            </a:r>
            <a:endParaRPr lang="en-US" sz="1800" dirty="0"/>
          </a:p>
        </p:txBody>
      </p:sp>
      <p:cxnSp>
        <p:nvCxnSpPr>
          <p:cNvPr id="71" name="Straight Arrow Connector 219"/>
          <p:cNvCxnSpPr>
            <a:stCxn id="72" idx="0"/>
            <a:endCxn id="25" idx="2"/>
          </p:cNvCxnSpPr>
          <p:nvPr/>
        </p:nvCxnSpPr>
        <p:spPr>
          <a:xfrm flipV="1">
            <a:off x="990600" y="2582637"/>
            <a:ext cx="8683" cy="770163"/>
          </a:xfrm>
          <a:prstGeom prst="straightConnector1">
            <a:avLst/>
          </a:prstGeom>
          <a:ln w="28575">
            <a:tailEnd type="triangle" w="lg" len="lg"/>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0" y="3352800"/>
            <a:ext cx="1981200" cy="1200329"/>
          </a:xfrm>
          <a:prstGeom prst="rect">
            <a:avLst/>
          </a:prstGeom>
          <a:noFill/>
        </p:spPr>
        <p:txBody>
          <a:bodyPr wrap="square" rtlCol="0">
            <a:spAutoFit/>
          </a:bodyPr>
          <a:lstStyle/>
          <a:p>
            <a:pPr algn="ctr"/>
            <a:r>
              <a:rPr lang="en-US" sz="1800" dirty="0" smtClean="0"/>
              <a:t>Software Requirements and Design Information</a:t>
            </a:r>
            <a:endParaRPr lang="en-US" sz="1800" dirty="0"/>
          </a:p>
        </p:txBody>
      </p:sp>
      <p:sp>
        <p:nvSpPr>
          <p:cNvPr id="20"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26"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33" name="section4"/>
          <p:cNvSpPr/>
          <p:nvPr/>
        </p:nvSpPr>
        <p:spPr>
          <a:xfrm>
            <a:off x="2540000" y="0"/>
            <a:ext cx="157910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Project Scheduling</a:t>
            </a:r>
            <a:endParaRPr lang="en-US" sz="1400" u="sng">
              <a:solidFill>
                <a:srgbClr val="17375E"/>
              </a:solidFill>
            </a:endParaRPr>
          </a:p>
        </p:txBody>
      </p:sp>
      <p:sp>
        <p:nvSpPr>
          <p:cNvPr id="42" name="section5"/>
          <p:cNvSpPr/>
          <p:nvPr/>
        </p:nvSpPr>
        <p:spPr>
          <a:xfrm>
            <a:off x="41147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46"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PB"/>
          <p:cNvSpPr/>
          <p:nvPr/>
        </p:nvSpPr>
        <p:spPr>
          <a:xfrm>
            <a:off x="12700" y="6718300"/>
            <a:ext cx="5026991"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15 of 23</a:t>
            </a:r>
            <a:endParaRPr lang="en-US" sz="1400" b="1">
              <a:solidFill>
                <a:srgbClr val="FFFFFF"/>
              </a:solidFill>
            </a:endParaRPr>
          </a:p>
        </p:txBody>
      </p:sp>
    </p:spTree>
    <p:extLst>
      <p:ext uri="{BB962C8B-B14F-4D97-AF65-F5344CB8AC3E}">
        <p14:creationId xmlns:p14="http://schemas.microsoft.com/office/powerpoint/2010/main" val="34421445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noFill/>
          <a:ln/>
        </p:spPr>
        <p:txBody>
          <a:bodyPr lIns="90840" tIns="44623" rIns="90840" bIns="44623"/>
          <a:lstStyle/>
          <a:p>
            <a:r>
              <a:rPr lang="en-GB"/>
              <a:t>Scheduling problems</a:t>
            </a:r>
          </a:p>
        </p:txBody>
      </p:sp>
      <p:sp>
        <p:nvSpPr>
          <p:cNvPr id="30723" name="Rectangle 3"/>
          <p:cNvSpPr>
            <a:spLocks noGrp="1" noChangeArrowheads="1"/>
          </p:cNvSpPr>
          <p:nvPr>
            <p:ph sz="quarter" idx="1"/>
          </p:nvPr>
        </p:nvSpPr>
        <p:spPr>
          <a:noFill/>
          <a:ln/>
        </p:spPr>
        <p:txBody>
          <a:bodyPr lIns="90840" tIns="44623" rIns="90840" bIns="44623"/>
          <a:lstStyle/>
          <a:p>
            <a:r>
              <a:rPr lang="en-GB"/>
              <a:t>Estimating the difficulty of problems and hence the cost of developing a solution is hard.</a:t>
            </a:r>
          </a:p>
          <a:p>
            <a:r>
              <a:rPr lang="en-GB"/>
              <a:t>Productivity is not proportional to the number of people working on a task.</a:t>
            </a:r>
          </a:p>
          <a:p>
            <a:r>
              <a:rPr lang="en-GB"/>
              <a:t>Adding people to a late project makes it later because of communication overheads.</a:t>
            </a:r>
          </a:p>
          <a:p>
            <a:r>
              <a:rPr lang="en-GB"/>
              <a:t>The unexpected always happens. Always allow contingency in planning.</a:t>
            </a:r>
          </a:p>
        </p:txBody>
      </p:sp>
      <p:sp>
        <p:nvSpPr>
          <p:cNvPr id="12"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4"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5" name="section4"/>
          <p:cNvSpPr/>
          <p:nvPr/>
        </p:nvSpPr>
        <p:spPr>
          <a:xfrm>
            <a:off x="2540000" y="0"/>
            <a:ext cx="157910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Project Scheduling</a:t>
            </a:r>
            <a:endParaRPr lang="en-US" sz="1400" u="sng">
              <a:solidFill>
                <a:srgbClr val="17375E"/>
              </a:solidFill>
            </a:endParaRPr>
          </a:p>
        </p:txBody>
      </p:sp>
      <p:sp>
        <p:nvSpPr>
          <p:cNvPr id="16" name="section5"/>
          <p:cNvSpPr/>
          <p:nvPr/>
        </p:nvSpPr>
        <p:spPr>
          <a:xfrm>
            <a:off x="41147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PB"/>
          <p:cNvSpPr/>
          <p:nvPr/>
        </p:nvSpPr>
        <p:spPr>
          <a:xfrm>
            <a:off x="12700" y="6718300"/>
            <a:ext cx="5363818"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16 of 23</a:t>
            </a:r>
            <a:endParaRPr lang="en-US" sz="1400" b="1">
              <a:solidFill>
                <a:srgbClr val="FFFFFF"/>
              </a:solidFill>
            </a:endParaRPr>
          </a:p>
        </p:txBody>
      </p:sp>
    </p:spTree>
    <p:extLst>
      <p:ext uri="{BB962C8B-B14F-4D97-AF65-F5344CB8AC3E}">
        <p14:creationId xmlns:p14="http://schemas.microsoft.com/office/powerpoint/2010/main" val="1505595160"/>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noFill/>
          <a:ln/>
        </p:spPr>
        <p:txBody>
          <a:bodyPr lIns="90840" tIns="44623" rIns="90840" bIns="44623"/>
          <a:lstStyle/>
          <a:p>
            <a:r>
              <a:rPr lang="en-GB" dirty="0" smtClean="0"/>
              <a:t>Schedule representation</a:t>
            </a:r>
            <a:endParaRPr lang="en-GB" dirty="0"/>
          </a:p>
        </p:txBody>
      </p:sp>
      <p:sp>
        <p:nvSpPr>
          <p:cNvPr id="32771" name="Rectangle 3"/>
          <p:cNvSpPr>
            <a:spLocks noGrp="1" noChangeArrowheads="1"/>
          </p:cNvSpPr>
          <p:nvPr>
            <p:ph sz="quarter" idx="1"/>
          </p:nvPr>
        </p:nvSpPr>
        <p:spPr>
          <a:xfrm>
            <a:off x="457200" y="1219200"/>
            <a:ext cx="5867400" cy="4937760"/>
          </a:xfrm>
          <a:noFill/>
          <a:ln/>
        </p:spPr>
        <p:txBody>
          <a:bodyPr lIns="90840" tIns="44623" rIns="90840" bIns="44623"/>
          <a:lstStyle/>
          <a:p>
            <a:r>
              <a:rPr lang="en-GB" dirty="0"/>
              <a:t>Graphical notations</a:t>
            </a:r>
            <a:r>
              <a:rPr lang="en-GB" dirty="0" smtClean="0"/>
              <a:t> are normally used </a:t>
            </a:r>
            <a:r>
              <a:rPr lang="en-GB" dirty="0"/>
              <a:t>to illustrate the project schedule.</a:t>
            </a:r>
            <a:endParaRPr lang="en-GB" dirty="0" smtClean="0"/>
          </a:p>
          <a:p>
            <a:endParaRPr lang="en-GB" dirty="0" smtClean="0"/>
          </a:p>
          <a:p>
            <a:r>
              <a:rPr lang="en-GB" dirty="0" smtClean="0"/>
              <a:t>These </a:t>
            </a:r>
            <a:r>
              <a:rPr lang="en-GB" dirty="0" smtClean="0"/>
              <a:t>show the </a:t>
            </a:r>
            <a:r>
              <a:rPr lang="en-GB" dirty="0"/>
              <a:t>project breakdown into tasks. Tasks should not be too small. They should take about a week or two.</a:t>
            </a:r>
            <a:endParaRPr lang="en-GB" dirty="0" smtClean="0"/>
          </a:p>
          <a:p>
            <a:endParaRPr lang="en-GB" dirty="0" smtClean="0"/>
          </a:p>
          <a:p>
            <a:r>
              <a:rPr lang="en-GB" dirty="0" smtClean="0"/>
              <a:t>Bar </a:t>
            </a:r>
            <a:r>
              <a:rPr lang="en-GB" dirty="0"/>
              <a:t>charts</a:t>
            </a:r>
            <a:r>
              <a:rPr lang="en-GB" dirty="0" smtClean="0"/>
              <a:t> are the most commonly </a:t>
            </a:r>
            <a:r>
              <a:rPr lang="en-GB" dirty="0" smtClean="0"/>
              <a:t>used </a:t>
            </a:r>
            <a:r>
              <a:rPr lang="en-GB" dirty="0" smtClean="0"/>
              <a:t>representation for project schedules. They show the schedule as activities or resources against time.</a:t>
            </a:r>
            <a:endParaRPr lang="en-GB" dirty="0"/>
          </a:p>
        </p:txBody>
      </p:sp>
      <p:pic>
        <p:nvPicPr>
          <p:cNvPr id="11" name="Content Placeholder 5" descr="23.6 New-activity-bar-chart.eps"/>
          <p:cNvPicPr>
            <a:picLocks noChangeAspect="1"/>
          </p:cNvPicPr>
          <p:nvPr/>
        </p:nvPicPr>
        <p:blipFill>
          <a:blip r:embed="rId3">
            <a:grayscl/>
          </a:blip>
          <a:srcRect l="-2603" r="-1628"/>
          <a:stretch>
            <a:fillRect/>
          </a:stretch>
        </p:blipFill>
        <p:spPr>
          <a:xfrm>
            <a:off x="5638800" y="2133600"/>
            <a:ext cx="3770059" cy="2971800"/>
          </a:xfrm>
          <a:prstGeom prst="rect">
            <a:avLst/>
          </a:prstGeom>
          <a:scene3d>
            <a:camera prst="perspectiveContrastingLeftFacing"/>
            <a:lightRig rig="threePt" dir="t"/>
          </a:scene3d>
        </p:spPr>
      </p:pic>
      <p:sp>
        <p:nvSpPr>
          <p:cNvPr id="13"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5"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6" name="section4"/>
          <p:cNvSpPr/>
          <p:nvPr/>
        </p:nvSpPr>
        <p:spPr>
          <a:xfrm>
            <a:off x="2540000" y="0"/>
            <a:ext cx="157910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Project Scheduling</a:t>
            </a:r>
            <a:endParaRPr lang="en-US" sz="1400" u="sng">
              <a:solidFill>
                <a:srgbClr val="17375E"/>
              </a:solidFill>
            </a:endParaRPr>
          </a:p>
        </p:txBody>
      </p:sp>
      <p:sp>
        <p:nvSpPr>
          <p:cNvPr id="17" name="section5"/>
          <p:cNvSpPr/>
          <p:nvPr/>
        </p:nvSpPr>
        <p:spPr>
          <a:xfrm>
            <a:off x="41147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PB"/>
          <p:cNvSpPr/>
          <p:nvPr/>
        </p:nvSpPr>
        <p:spPr>
          <a:xfrm>
            <a:off x="12700" y="6718300"/>
            <a:ext cx="5700644"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17 of 23</a:t>
            </a:r>
            <a:endParaRPr lang="en-US" sz="1400" b="1">
              <a:solidFill>
                <a:srgbClr val="FFFFFF"/>
              </a:solidFill>
            </a:endParaRPr>
          </a:p>
        </p:txBody>
      </p:sp>
    </p:spTree>
    <p:extLst>
      <p:ext uri="{BB962C8B-B14F-4D97-AF65-F5344CB8AC3E}">
        <p14:creationId xmlns:p14="http://schemas.microsoft.com/office/powerpoint/2010/main" val="2804718915"/>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Tasks</a:t>
            </a:r>
            <a:r>
              <a:rPr lang="en-US" dirty="0"/>
              <a:t>, durations, and dependencies</a:t>
            </a:r>
            <a:r>
              <a:rPr lang="en-GB" dirty="0" smtClean="0"/>
              <a:t> </a:t>
            </a:r>
            <a:endParaRPr lang="en-US"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2128430721"/>
              </p:ext>
            </p:extLst>
          </p:nvPr>
        </p:nvGraphicFramePr>
        <p:xfrm>
          <a:off x="457200" y="1295400"/>
          <a:ext cx="8229600" cy="5029200"/>
        </p:xfrm>
        <a:graphic>
          <a:graphicData uri="http://schemas.openxmlformats.org/drawingml/2006/table">
            <a:tbl>
              <a:tblPr firstRow="1" bandRow="1">
                <a:tableStyleId>{5C22544A-7EE6-4342-B048-85BDC9FD1C3A}</a:tableStyleId>
              </a:tblPr>
              <a:tblGrid>
                <a:gridCol w="1461452"/>
                <a:gridCol w="1918653"/>
                <a:gridCol w="1959187"/>
                <a:gridCol w="2890308"/>
              </a:tblGrid>
              <a:tr h="370840">
                <a:tc>
                  <a:txBody>
                    <a:bodyPr/>
                    <a:lstStyle/>
                    <a:p>
                      <a:pPr algn="ctr">
                        <a:spcAft>
                          <a:spcPts val="0"/>
                        </a:spcAft>
                      </a:pPr>
                      <a:r>
                        <a:rPr lang="en-US" sz="1600" b="1" dirty="0" smtClean="0">
                          <a:solidFill>
                            <a:srgbClr val="000000"/>
                          </a:solidFill>
                          <a:latin typeface="Arial"/>
                          <a:ea typeface="Times New Roman"/>
                          <a:cs typeface="Arial"/>
                        </a:rPr>
                        <a:t>Task</a:t>
                      </a:r>
                      <a:endParaRPr lang="en-GB" sz="1600" b="1" dirty="0">
                        <a:solidFill>
                          <a:srgbClr val="000000"/>
                        </a:solidFill>
                        <a:latin typeface="Arial"/>
                        <a:ea typeface="Times New Roman"/>
                        <a:cs typeface="Arial"/>
                      </a:endParaRPr>
                    </a:p>
                  </a:txBody>
                  <a:tcPr marL="54610" marR="54610"/>
                </a:tc>
                <a:tc>
                  <a:txBody>
                    <a:bodyPr/>
                    <a:lstStyle/>
                    <a:p>
                      <a:pPr algn="ctr">
                        <a:spcAft>
                          <a:spcPts val="0"/>
                        </a:spcAft>
                      </a:pPr>
                      <a:r>
                        <a:rPr lang="en-US" sz="1600" b="1">
                          <a:solidFill>
                            <a:srgbClr val="000000"/>
                          </a:solidFill>
                          <a:latin typeface="Arial"/>
                          <a:ea typeface="Times New Roman"/>
                          <a:cs typeface="Arial"/>
                        </a:rPr>
                        <a:t>Effort (person-days)</a:t>
                      </a:r>
                      <a:endParaRPr lang="en-GB" sz="1600" b="1">
                        <a:solidFill>
                          <a:srgbClr val="000000"/>
                        </a:solidFill>
                        <a:latin typeface="Arial"/>
                        <a:ea typeface="Times New Roman"/>
                        <a:cs typeface="Arial"/>
                      </a:endParaRPr>
                    </a:p>
                  </a:txBody>
                  <a:tcPr marL="54610" marR="54610"/>
                </a:tc>
                <a:tc>
                  <a:txBody>
                    <a:bodyPr/>
                    <a:lstStyle/>
                    <a:p>
                      <a:pPr algn="ctr">
                        <a:spcAft>
                          <a:spcPts val="0"/>
                        </a:spcAft>
                      </a:pPr>
                      <a:r>
                        <a:rPr lang="en-US" sz="1600" b="1">
                          <a:solidFill>
                            <a:srgbClr val="000000"/>
                          </a:solidFill>
                          <a:latin typeface="Arial"/>
                          <a:ea typeface="Times New Roman"/>
                          <a:cs typeface="Arial"/>
                        </a:rPr>
                        <a:t>Duration (days)</a:t>
                      </a:r>
                      <a:endParaRPr lang="en-GB" sz="1600" b="1">
                        <a:solidFill>
                          <a:srgbClr val="000000"/>
                        </a:solidFill>
                        <a:latin typeface="Arial"/>
                        <a:ea typeface="Times New Roman"/>
                        <a:cs typeface="Arial"/>
                      </a:endParaRPr>
                    </a:p>
                  </a:txBody>
                  <a:tcPr marL="54610" marR="54610"/>
                </a:tc>
                <a:tc>
                  <a:txBody>
                    <a:bodyPr/>
                    <a:lstStyle/>
                    <a:p>
                      <a:pPr algn="ctr">
                        <a:spcAft>
                          <a:spcPts val="0"/>
                        </a:spcAft>
                      </a:pPr>
                      <a:r>
                        <a:rPr lang="en-US" sz="1600" b="1" dirty="0" smtClean="0">
                          <a:solidFill>
                            <a:srgbClr val="000000"/>
                          </a:solidFill>
                          <a:latin typeface="Arial"/>
                          <a:ea typeface="Times New Roman"/>
                          <a:cs typeface="Arial"/>
                        </a:rPr>
                        <a:t>Dependencies</a:t>
                      </a:r>
                      <a:endParaRPr lang="en-GB" sz="1600" b="1" dirty="0">
                        <a:solidFill>
                          <a:srgbClr val="000000"/>
                        </a:solidFill>
                        <a:latin typeface="Arial"/>
                        <a:ea typeface="Times New Roman"/>
                        <a:cs typeface="Arial"/>
                      </a:endParaRPr>
                    </a:p>
                  </a:txBody>
                  <a:tcPr marL="54610" marR="54610"/>
                </a:tc>
              </a:tr>
              <a:tr h="370840">
                <a:tc>
                  <a:txBody>
                    <a:bodyPr/>
                    <a:lstStyle/>
                    <a:p>
                      <a:pPr algn="ctr">
                        <a:spcAft>
                          <a:spcPts val="0"/>
                        </a:spcAft>
                      </a:pPr>
                      <a:r>
                        <a:rPr lang="en-US" sz="1600" dirty="0" smtClean="0">
                          <a:solidFill>
                            <a:srgbClr val="000000"/>
                          </a:solidFill>
                          <a:latin typeface="Arial"/>
                          <a:ea typeface="Times New Roman"/>
                          <a:cs typeface="Arial"/>
                        </a:rPr>
                        <a:t>T1</a:t>
                      </a:r>
                      <a:endParaRPr lang="en-GB" sz="1600" dirty="0">
                        <a:solidFill>
                          <a:srgbClr val="000000"/>
                        </a:solidFill>
                        <a:latin typeface="Arial"/>
                        <a:ea typeface="Times New Roman"/>
                        <a:cs typeface="Arial"/>
                      </a:endParaRPr>
                    </a:p>
                  </a:txBody>
                  <a:tcPr marL="54610" marR="54610" marT="0"/>
                </a:tc>
                <a:tc>
                  <a:txBody>
                    <a:bodyPr/>
                    <a:lstStyle/>
                    <a:p>
                      <a:pPr algn="ctr">
                        <a:spcAft>
                          <a:spcPts val="0"/>
                        </a:spcAft>
                      </a:pPr>
                      <a:r>
                        <a:rPr lang="en-US" sz="1600" dirty="0">
                          <a:solidFill>
                            <a:srgbClr val="000000"/>
                          </a:solidFill>
                          <a:latin typeface="Arial"/>
                          <a:ea typeface="Times New Roman"/>
                          <a:cs typeface="Arial"/>
                        </a:rPr>
                        <a:t>15</a:t>
                      </a:r>
                      <a:endParaRPr lang="en-GB" sz="1600" dirty="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10</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endParaRPr lang="en-US" sz="1600">
                        <a:solidFill>
                          <a:srgbClr val="000000"/>
                        </a:solidFill>
                        <a:latin typeface="Arial"/>
                        <a:ea typeface="Times New Roman"/>
                        <a:cs typeface="Arial"/>
                      </a:endParaRPr>
                    </a:p>
                  </a:txBody>
                  <a:tcPr marL="54610" marR="54610" marT="0"/>
                </a:tc>
              </a:tr>
              <a:tr h="370840">
                <a:tc>
                  <a:txBody>
                    <a:bodyPr/>
                    <a:lstStyle/>
                    <a:p>
                      <a:pPr algn="ctr">
                        <a:spcAft>
                          <a:spcPts val="0"/>
                        </a:spcAft>
                      </a:pPr>
                      <a:r>
                        <a:rPr lang="en-US" sz="1600">
                          <a:solidFill>
                            <a:srgbClr val="000000"/>
                          </a:solidFill>
                          <a:latin typeface="Arial"/>
                          <a:ea typeface="Times New Roman"/>
                          <a:cs typeface="Arial"/>
                        </a:rPr>
                        <a:t>T2</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dirty="0">
                          <a:solidFill>
                            <a:srgbClr val="000000"/>
                          </a:solidFill>
                          <a:latin typeface="Arial"/>
                          <a:ea typeface="Times New Roman"/>
                          <a:cs typeface="Arial"/>
                        </a:rPr>
                        <a:t>8</a:t>
                      </a:r>
                      <a:endParaRPr lang="en-GB" sz="1600" dirty="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15</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endParaRPr lang="en-US" sz="1600">
                        <a:solidFill>
                          <a:srgbClr val="000000"/>
                        </a:solidFill>
                        <a:latin typeface="Arial"/>
                        <a:ea typeface="Times New Roman"/>
                        <a:cs typeface="Arial"/>
                      </a:endParaRPr>
                    </a:p>
                  </a:txBody>
                  <a:tcPr marL="54610" marR="54610" marT="0"/>
                </a:tc>
              </a:tr>
              <a:tr h="370840">
                <a:tc>
                  <a:txBody>
                    <a:bodyPr/>
                    <a:lstStyle/>
                    <a:p>
                      <a:pPr algn="ctr">
                        <a:spcAft>
                          <a:spcPts val="0"/>
                        </a:spcAft>
                      </a:pPr>
                      <a:r>
                        <a:rPr lang="en-US" sz="1600">
                          <a:solidFill>
                            <a:srgbClr val="000000"/>
                          </a:solidFill>
                          <a:latin typeface="Arial"/>
                          <a:ea typeface="Times New Roman"/>
                          <a:cs typeface="Arial"/>
                        </a:rPr>
                        <a:t>T3</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dirty="0">
                          <a:solidFill>
                            <a:srgbClr val="000000"/>
                          </a:solidFill>
                          <a:latin typeface="Arial"/>
                          <a:ea typeface="Times New Roman"/>
                          <a:cs typeface="Arial"/>
                        </a:rPr>
                        <a:t>20</a:t>
                      </a:r>
                      <a:endParaRPr lang="en-GB" sz="1600" dirty="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15</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T1 (M1)</a:t>
                      </a:r>
                      <a:endParaRPr lang="en-GB" sz="1600">
                        <a:solidFill>
                          <a:srgbClr val="000000"/>
                        </a:solidFill>
                        <a:latin typeface="Arial"/>
                        <a:ea typeface="Times New Roman"/>
                        <a:cs typeface="Arial"/>
                      </a:endParaRPr>
                    </a:p>
                  </a:txBody>
                  <a:tcPr marL="54610" marR="54610" marT="0"/>
                </a:tc>
              </a:tr>
              <a:tr h="370840">
                <a:tc>
                  <a:txBody>
                    <a:bodyPr/>
                    <a:lstStyle/>
                    <a:p>
                      <a:pPr algn="ctr">
                        <a:spcAft>
                          <a:spcPts val="0"/>
                        </a:spcAft>
                      </a:pPr>
                      <a:r>
                        <a:rPr lang="en-US" sz="1600">
                          <a:solidFill>
                            <a:srgbClr val="000000"/>
                          </a:solidFill>
                          <a:latin typeface="Arial"/>
                          <a:ea typeface="Times New Roman"/>
                          <a:cs typeface="Arial"/>
                        </a:rPr>
                        <a:t>T4</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dirty="0">
                          <a:solidFill>
                            <a:srgbClr val="000000"/>
                          </a:solidFill>
                          <a:latin typeface="Arial"/>
                          <a:ea typeface="Times New Roman"/>
                          <a:cs typeface="Arial"/>
                        </a:rPr>
                        <a:t>5</a:t>
                      </a:r>
                      <a:endParaRPr lang="en-GB" sz="1600" dirty="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10</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endParaRPr lang="en-US" sz="1600">
                        <a:solidFill>
                          <a:srgbClr val="000000"/>
                        </a:solidFill>
                        <a:latin typeface="Arial"/>
                        <a:ea typeface="Times New Roman"/>
                        <a:cs typeface="Arial"/>
                      </a:endParaRPr>
                    </a:p>
                  </a:txBody>
                  <a:tcPr marL="54610" marR="54610" marT="0"/>
                </a:tc>
              </a:tr>
              <a:tr h="370840">
                <a:tc>
                  <a:txBody>
                    <a:bodyPr/>
                    <a:lstStyle/>
                    <a:p>
                      <a:pPr algn="ctr">
                        <a:spcAft>
                          <a:spcPts val="0"/>
                        </a:spcAft>
                      </a:pPr>
                      <a:r>
                        <a:rPr lang="en-US" sz="1600">
                          <a:solidFill>
                            <a:srgbClr val="000000"/>
                          </a:solidFill>
                          <a:latin typeface="Arial"/>
                          <a:ea typeface="Times New Roman"/>
                          <a:cs typeface="Arial"/>
                        </a:rPr>
                        <a:t>T5</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dirty="0">
                          <a:solidFill>
                            <a:srgbClr val="000000"/>
                          </a:solidFill>
                          <a:latin typeface="Arial"/>
                          <a:ea typeface="Times New Roman"/>
                          <a:cs typeface="Arial"/>
                        </a:rPr>
                        <a:t>5</a:t>
                      </a:r>
                      <a:endParaRPr lang="en-GB" sz="1600" dirty="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10</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dirty="0">
                          <a:solidFill>
                            <a:srgbClr val="000000"/>
                          </a:solidFill>
                          <a:latin typeface="Arial"/>
                          <a:ea typeface="Times New Roman"/>
                          <a:cs typeface="Arial"/>
                        </a:rPr>
                        <a:t>T2, T4 (M3)</a:t>
                      </a:r>
                      <a:endParaRPr lang="en-GB" sz="1600" dirty="0">
                        <a:solidFill>
                          <a:srgbClr val="000000"/>
                        </a:solidFill>
                        <a:latin typeface="Arial"/>
                        <a:ea typeface="Times New Roman"/>
                        <a:cs typeface="Arial"/>
                      </a:endParaRPr>
                    </a:p>
                  </a:txBody>
                  <a:tcPr marL="54610" marR="54610" marT="0"/>
                </a:tc>
              </a:tr>
              <a:tr h="370840">
                <a:tc>
                  <a:txBody>
                    <a:bodyPr/>
                    <a:lstStyle/>
                    <a:p>
                      <a:pPr algn="ctr">
                        <a:spcAft>
                          <a:spcPts val="0"/>
                        </a:spcAft>
                      </a:pPr>
                      <a:r>
                        <a:rPr lang="en-US" sz="1600">
                          <a:solidFill>
                            <a:srgbClr val="000000"/>
                          </a:solidFill>
                          <a:latin typeface="Arial"/>
                          <a:ea typeface="Times New Roman"/>
                          <a:cs typeface="Arial"/>
                        </a:rPr>
                        <a:t>T6</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10</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dirty="0">
                          <a:solidFill>
                            <a:srgbClr val="000000"/>
                          </a:solidFill>
                          <a:latin typeface="Arial"/>
                          <a:ea typeface="Times New Roman"/>
                          <a:cs typeface="Arial"/>
                        </a:rPr>
                        <a:t>5</a:t>
                      </a:r>
                      <a:endParaRPr lang="en-GB" sz="1600" dirty="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T1, T2 (M4)</a:t>
                      </a:r>
                      <a:endParaRPr lang="en-GB" sz="1600">
                        <a:solidFill>
                          <a:srgbClr val="000000"/>
                        </a:solidFill>
                        <a:latin typeface="Arial"/>
                        <a:ea typeface="Times New Roman"/>
                        <a:cs typeface="Arial"/>
                      </a:endParaRPr>
                    </a:p>
                  </a:txBody>
                  <a:tcPr marL="54610" marR="54610" marT="0"/>
                </a:tc>
              </a:tr>
              <a:tr h="370840">
                <a:tc>
                  <a:txBody>
                    <a:bodyPr/>
                    <a:lstStyle/>
                    <a:p>
                      <a:pPr algn="ctr">
                        <a:spcAft>
                          <a:spcPts val="0"/>
                        </a:spcAft>
                      </a:pPr>
                      <a:r>
                        <a:rPr lang="en-US" sz="1600">
                          <a:solidFill>
                            <a:srgbClr val="000000"/>
                          </a:solidFill>
                          <a:latin typeface="Arial"/>
                          <a:ea typeface="Times New Roman"/>
                          <a:cs typeface="Arial"/>
                        </a:rPr>
                        <a:t>T7</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25</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20</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T1 (M1)</a:t>
                      </a:r>
                      <a:endParaRPr lang="en-GB" sz="1600">
                        <a:solidFill>
                          <a:srgbClr val="000000"/>
                        </a:solidFill>
                        <a:latin typeface="Arial"/>
                        <a:ea typeface="Times New Roman"/>
                        <a:cs typeface="Arial"/>
                      </a:endParaRPr>
                    </a:p>
                  </a:txBody>
                  <a:tcPr marL="54610" marR="54610" marT="0"/>
                </a:tc>
              </a:tr>
              <a:tr h="370840">
                <a:tc>
                  <a:txBody>
                    <a:bodyPr/>
                    <a:lstStyle/>
                    <a:p>
                      <a:pPr algn="ctr">
                        <a:spcAft>
                          <a:spcPts val="0"/>
                        </a:spcAft>
                      </a:pPr>
                      <a:r>
                        <a:rPr lang="en-US" sz="1600">
                          <a:solidFill>
                            <a:srgbClr val="000000"/>
                          </a:solidFill>
                          <a:latin typeface="Arial"/>
                          <a:ea typeface="Times New Roman"/>
                          <a:cs typeface="Arial"/>
                        </a:rPr>
                        <a:t>T8</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75</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dirty="0">
                          <a:solidFill>
                            <a:srgbClr val="000000"/>
                          </a:solidFill>
                          <a:latin typeface="Arial"/>
                          <a:ea typeface="Times New Roman"/>
                          <a:cs typeface="Arial"/>
                        </a:rPr>
                        <a:t>25</a:t>
                      </a:r>
                      <a:endParaRPr lang="en-GB" sz="1600" dirty="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T4 (M2)</a:t>
                      </a:r>
                      <a:endParaRPr lang="en-GB" sz="1600">
                        <a:solidFill>
                          <a:srgbClr val="000000"/>
                        </a:solidFill>
                        <a:latin typeface="Arial"/>
                        <a:ea typeface="Times New Roman"/>
                        <a:cs typeface="Arial"/>
                      </a:endParaRPr>
                    </a:p>
                  </a:txBody>
                  <a:tcPr marL="54610" marR="54610" marT="0"/>
                </a:tc>
              </a:tr>
              <a:tr h="370840">
                <a:tc>
                  <a:txBody>
                    <a:bodyPr/>
                    <a:lstStyle/>
                    <a:p>
                      <a:pPr algn="ctr">
                        <a:spcAft>
                          <a:spcPts val="0"/>
                        </a:spcAft>
                      </a:pPr>
                      <a:r>
                        <a:rPr lang="en-US" sz="1600">
                          <a:solidFill>
                            <a:srgbClr val="000000"/>
                          </a:solidFill>
                          <a:latin typeface="Arial"/>
                          <a:ea typeface="Times New Roman"/>
                          <a:cs typeface="Arial"/>
                        </a:rPr>
                        <a:t>T9</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10</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15</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dirty="0">
                          <a:solidFill>
                            <a:srgbClr val="000000"/>
                          </a:solidFill>
                          <a:latin typeface="Arial"/>
                          <a:ea typeface="Times New Roman"/>
                          <a:cs typeface="Arial"/>
                        </a:rPr>
                        <a:t>T3, T6 (M5)</a:t>
                      </a:r>
                      <a:endParaRPr lang="en-GB" sz="1600" dirty="0">
                        <a:solidFill>
                          <a:srgbClr val="000000"/>
                        </a:solidFill>
                        <a:latin typeface="Arial"/>
                        <a:ea typeface="Times New Roman"/>
                        <a:cs typeface="Arial"/>
                      </a:endParaRPr>
                    </a:p>
                  </a:txBody>
                  <a:tcPr marL="54610" marR="54610" marT="0"/>
                </a:tc>
              </a:tr>
              <a:tr h="370840">
                <a:tc>
                  <a:txBody>
                    <a:bodyPr/>
                    <a:lstStyle/>
                    <a:p>
                      <a:pPr algn="ctr">
                        <a:spcAft>
                          <a:spcPts val="0"/>
                        </a:spcAft>
                      </a:pPr>
                      <a:r>
                        <a:rPr lang="en-US" sz="1600">
                          <a:solidFill>
                            <a:srgbClr val="000000"/>
                          </a:solidFill>
                          <a:latin typeface="Arial"/>
                          <a:ea typeface="Times New Roman"/>
                          <a:cs typeface="Arial"/>
                        </a:rPr>
                        <a:t>T10</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20</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15</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dirty="0">
                          <a:solidFill>
                            <a:srgbClr val="000000"/>
                          </a:solidFill>
                          <a:latin typeface="Arial"/>
                          <a:ea typeface="Times New Roman"/>
                          <a:cs typeface="Arial"/>
                        </a:rPr>
                        <a:t>T7, T8 (M6)</a:t>
                      </a:r>
                      <a:endParaRPr lang="en-GB" sz="1600" dirty="0">
                        <a:solidFill>
                          <a:srgbClr val="000000"/>
                        </a:solidFill>
                        <a:latin typeface="Arial"/>
                        <a:ea typeface="Times New Roman"/>
                        <a:cs typeface="Arial"/>
                      </a:endParaRPr>
                    </a:p>
                  </a:txBody>
                  <a:tcPr marL="54610" marR="54610" marT="0"/>
                </a:tc>
              </a:tr>
              <a:tr h="370840">
                <a:tc>
                  <a:txBody>
                    <a:bodyPr/>
                    <a:lstStyle/>
                    <a:p>
                      <a:pPr algn="ctr">
                        <a:spcAft>
                          <a:spcPts val="0"/>
                        </a:spcAft>
                      </a:pPr>
                      <a:r>
                        <a:rPr lang="en-US" sz="1600">
                          <a:solidFill>
                            <a:srgbClr val="000000"/>
                          </a:solidFill>
                          <a:latin typeface="Arial"/>
                          <a:ea typeface="Times New Roman"/>
                          <a:cs typeface="Arial"/>
                        </a:rPr>
                        <a:t>T11</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10</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10</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dirty="0">
                          <a:solidFill>
                            <a:srgbClr val="000000"/>
                          </a:solidFill>
                          <a:latin typeface="Arial"/>
                          <a:ea typeface="Times New Roman"/>
                          <a:cs typeface="Arial"/>
                        </a:rPr>
                        <a:t>T9 (M7)</a:t>
                      </a:r>
                      <a:endParaRPr lang="en-GB" sz="1600" dirty="0">
                        <a:solidFill>
                          <a:srgbClr val="000000"/>
                        </a:solidFill>
                        <a:latin typeface="Arial"/>
                        <a:ea typeface="Times New Roman"/>
                        <a:cs typeface="Arial"/>
                      </a:endParaRPr>
                    </a:p>
                  </a:txBody>
                  <a:tcPr marL="54610" marR="54610" marT="0"/>
                </a:tc>
              </a:tr>
              <a:tr h="370840">
                <a:tc>
                  <a:txBody>
                    <a:bodyPr/>
                    <a:lstStyle/>
                    <a:p>
                      <a:pPr algn="ctr">
                        <a:spcAft>
                          <a:spcPts val="0"/>
                        </a:spcAft>
                      </a:pPr>
                      <a:r>
                        <a:rPr lang="en-US" sz="1600">
                          <a:solidFill>
                            <a:srgbClr val="000000"/>
                          </a:solidFill>
                          <a:latin typeface="Arial"/>
                          <a:ea typeface="Times New Roman"/>
                          <a:cs typeface="Arial"/>
                        </a:rPr>
                        <a:t>T12</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dirty="0">
                          <a:solidFill>
                            <a:srgbClr val="000000"/>
                          </a:solidFill>
                          <a:latin typeface="Arial"/>
                          <a:ea typeface="Times New Roman"/>
                          <a:cs typeface="Arial"/>
                        </a:rPr>
                        <a:t>20</a:t>
                      </a:r>
                      <a:endParaRPr lang="en-GB" sz="1600" dirty="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10</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dirty="0">
                          <a:solidFill>
                            <a:srgbClr val="000000"/>
                          </a:solidFill>
                          <a:latin typeface="Arial"/>
                          <a:ea typeface="Times New Roman"/>
                          <a:cs typeface="Arial"/>
                        </a:rPr>
                        <a:t>T10, T11 (M8</a:t>
                      </a:r>
                      <a:r>
                        <a:rPr lang="en-US" sz="1600" dirty="0" smtClean="0">
                          <a:solidFill>
                            <a:srgbClr val="000000"/>
                          </a:solidFill>
                          <a:latin typeface="Arial"/>
                          <a:ea typeface="Times New Roman"/>
                          <a:cs typeface="Arial"/>
                        </a:rPr>
                        <a:t>)</a:t>
                      </a:r>
                      <a:endParaRPr lang="en-GB" sz="1600" dirty="0">
                        <a:solidFill>
                          <a:srgbClr val="000000"/>
                        </a:solidFill>
                        <a:latin typeface="Arial"/>
                        <a:ea typeface="Times New Roman"/>
                        <a:cs typeface="Arial"/>
                      </a:endParaRPr>
                    </a:p>
                  </a:txBody>
                  <a:tcPr marL="54610" marR="54610" marT="0"/>
                </a:tc>
              </a:tr>
            </a:tbl>
          </a:graphicData>
        </a:graphic>
      </p:graphicFrame>
      <p:sp>
        <p:nvSpPr>
          <p:cNvPr id="14"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6"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7" name="section4"/>
          <p:cNvSpPr/>
          <p:nvPr/>
        </p:nvSpPr>
        <p:spPr>
          <a:xfrm>
            <a:off x="2540000" y="0"/>
            <a:ext cx="157910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Project Scheduling</a:t>
            </a:r>
            <a:endParaRPr lang="en-US" sz="1400" u="sng">
              <a:solidFill>
                <a:srgbClr val="17375E"/>
              </a:solidFill>
            </a:endParaRPr>
          </a:p>
        </p:txBody>
      </p:sp>
      <p:sp>
        <p:nvSpPr>
          <p:cNvPr id="18" name="section5"/>
          <p:cNvSpPr/>
          <p:nvPr/>
        </p:nvSpPr>
        <p:spPr>
          <a:xfrm>
            <a:off x="41147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2"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PB"/>
          <p:cNvSpPr/>
          <p:nvPr/>
        </p:nvSpPr>
        <p:spPr>
          <a:xfrm>
            <a:off x="12700" y="6718300"/>
            <a:ext cx="6037469"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18 of 23</a:t>
            </a:r>
            <a:endParaRPr lang="en-US" sz="1400" b="1">
              <a:solidFill>
                <a:srgbClr val="FFFFFF"/>
              </a:solidFill>
            </a:endParaRPr>
          </a:p>
        </p:txBody>
      </p:sp>
    </p:spTree>
    <p:extLst>
      <p:ext uri="{BB962C8B-B14F-4D97-AF65-F5344CB8AC3E}">
        <p14:creationId xmlns:p14="http://schemas.microsoft.com/office/powerpoint/2010/main" val="158673493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 </a:t>
            </a:r>
            <a:r>
              <a:rPr lang="en-US" dirty="0"/>
              <a:t>bar chart</a:t>
            </a:r>
            <a:r>
              <a:rPr lang="en-GB" dirty="0" smtClean="0"/>
              <a:t> </a:t>
            </a:r>
            <a:endParaRPr lang="en-US" dirty="0"/>
          </a:p>
        </p:txBody>
      </p:sp>
      <p:pic>
        <p:nvPicPr>
          <p:cNvPr id="6" name="Content Placeholder 5" descr="23.6 New-activity-bar-chart.eps"/>
          <p:cNvPicPr>
            <a:picLocks noGrp="1" noChangeAspect="1"/>
          </p:cNvPicPr>
          <p:nvPr>
            <p:ph sz="quarter" idx="1"/>
          </p:nvPr>
        </p:nvPicPr>
        <p:blipFill>
          <a:blip r:embed="rId2"/>
          <a:stretch>
            <a:fillRect/>
          </a:stretch>
        </p:blipFill>
        <p:spPr>
          <a:xfrm>
            <a:off x="-1295400" y="5562600"/>
            <a:ext cx="1112921" cy="914400"/>
          </a:xfrm>
        </p:spPr>
      </p:pic>
      <p:sp>
        <p:nvSpPr>
          <p:cNvPr id="14"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6"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7" name="section4"/>
          <p:cNvSpPr/>
          <p:nvPr/>
        </p:nvSpPr>
        <p:spPr>
          <a:xfrm>
            <a:off x="2540000" y="0"/>
            <a:ext cx="157910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Project Scheduling</a:t>
            </a:r>
            <a:endParaRPr lang="en-US" sz="1400" u="sng">
              <a:solidFill>
                <a:srgbClr val="17375E"/>
              </a:solidFill>
            </a:endParaRPr>
          </a:p>
        </p:txBody>
      </p:sp>
      <p:sp>
        <p:nvSpPr>
          <p:cNvPr id="18" name="section5"/>
          <p:cNvSpPr/>
          <p:nvPr/>
        </p:nvSpPr>
        <p:spPr>
          <a:xfrm>
            <a:off x="41147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2"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PB"/>
          <p:cNvSpPr/>
          <p:nvPr/>
        </p:nvSpPr>
        <p:spPr>
          <a:xfrm>
            <a:off x="12700" y="6718300"/>
            <a:ext cx="6374296"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19 of 23</a:t>
            </a:r>
            <a:endParaRPr lang="en-US" sz="1400" b="1">
              <a:solidFill>
                <a:srgbClr val="FFFFFF"/>
              </a:solidFill>
            </a:endParaRPr>
          </a:p>
        </p:txBody>
      </p:sp>
      <p:pic>
        <p:nvPicPr>
          <p:cNvPr id="25" name="Content Placeholder 5" descr="23.6 New-activity-bar-chart.eps"/>
          <p:cNvPicPr>
            <a:picLocks noChangeAspect="1"/>
          </p:cNvPicPr>
          <p:nvPr/>
        </p:nvPicPr>
        <p:blipFill>
          <a:blip r:embed="rId2"/>
          <a:stretch>
            <a:fillRect/>
          </a:stretch>
        </p:blipFill>
        <p:spPr bwMode="auto">
          <a:xfrm>
            <a:off x="2222793" y="1959476"/>
            <a:ext cx="4698413" cy="386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960" y="1268673"/>
            <a:ext cx="8676080" cy="4976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Diamond 26"/>
          <p:cNvSpPr/>
          <p:nvPr/>
        </p:nvSpPr>
        <p:spPr>
          <a:xfrm>
            <a:off x="999226" y="1573473"/>
            <a:ext cx="228600" cy="22860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p:cNvSpPr txBox="1"/>
          <p:nvPr/>
        </p:nvSpPr>
        <p:spPr>
          <a:xfrm>
            <a:off x="1227826" y="1518496"/>
            <a:ext cx="762000" cy="307777"/>
          </a:xfrm>
          <a:prstGeom prst="rect">
            <a:avLst/>
          </a:prstGeom>
          <a:noFill/>
        </p:spPr>
        <p:txBody>
          <a:bodyPr wrap="square" rtlCol="0">
            <a:spAutoFit/>
          </a:bodyPr>
          <a:lstStyle/>
          <a:p>
            <a:r>
              <a:rPr lang="en-US" sz="1400" dirty="0" smtClean="0"/>
              <a:t>start</a:t>
            </a:r>
            <a:endParaRPr lang="en-US" sz="1600" dirty="0"/>
          </a:p>
        </p:txBody>
      </p:sp>
      <p:sp>
        <p:nvSpPr>
          <p:cNvPr id="29" name="Rectangle 28"/>
          <p:cNvSpPr/>
          <p:nvPr/>
        </p:nvSpPr>
        <p:spPr>
          <a:xfrm>
            <a:off x="1109327" y="1954473"/>
            <a:ext cx="1298768"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685800" y="1861396"/>
            <a:ext cx="762000" cy="338554"/>
          </a:xfrm>
          <a:prstGeom prst="rect">
            <a:avLst/>
          </a:prstGeom>
          <a:noFill/>
        </p:spPr>
        <p:txBody>
          <a:bodyPr wrap="square" rtlCol="0">
            <a:spAutoFit/>
          </a:bodyPr>
          <a:lstStyle/>
          <a:p>
            <a:r>
              <a:rPr lang="en-US" sz="1600" dirty="0" smtClean="0"/>
              <a:t>T1</a:t>
            </a:r>
            <a:endParaRPr lang="en-US" sz="1600" dirty="0"/>
          </a:p>
        </p:txBody>
      </p:sp>
      <p:sp>
        <p:nvSpPr>
          <p:cNvPr id="31" name="TextBox 30"/>
          <p:cNvSpPr txBox="1"/>
          <p:nvPr/>
        </p:nvSpPr>
        <p:spPr>
          <a:xfrm>
            <a:off x="685800" y="2183073"/>
            <a:ext cx="762000" cy="338554"/>
          </a:xfrm>
          <a:prstGeom prst="rect">
            <a:avLst/>
          </a:prstGeom>
          <a:noFill/>
        </p:spPr>
        <p:txBody>
          <a:bodyPr wrap="square" rtlCol="0">
            <a:spAutoFit/>
          </a:bodyPr>
          <a:lstStyle/>
          <a:p>
            <a:r>
              <a:rPr lang="en-US" sz="1600" dirty="0" smtClean="0"/>
              <a:t>T2</a:t>
            </a:r>
            <a:endParaRPr lang="en-US" sz="1600" dirty="0"/>
          </a:p>
        </p:txBody>
      </p:sp>
      <p:sp>
        <p:nvSpPr>
          <p:cNvPr id="32" name="Rectangle 31"/>
          <p:cNvSpPr/>
          <p:nvPr/>
        </p:nvSpPr>
        <p:spPr>
          <a:xfrm>
            <a:off x="1109874" y="2292343"/>
            <a:ext cx="1944853"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Diamond 32"/>
          <p:cNvSpPr/>
          <p:nvPr/>
        </p:nvSpPr>
        <p:spPr>
          <a:xfrm>
            <a:off x="2298531" y="2500404"/>
            <a:ext cx="216069" cy="216069"/>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p:cNvSpPr txBox="1"/>
          <p:nvPr/>
        </p:nvSpPr>
        <p:spPr>
          <a:xfrm>
            <a:off x="2505974" y="2469938"/>
            <a:ext cx="762000" cy="276999"/>
          </a:xfrm>
          <a:prstGeom prst="rect">
            <a:avLst/>
          </a:prstGeom>
          <a:noFill/>
        </p:spPr>
        <p:txBody>
          <a:bodyPr wrap="square" rtlCol="0">
            <a:spAutoFit/>
          </a:bodyPr>
          <a:lstStyle/>
          <a:p>
            <a:r>
              <a:rPr lang="en-US" sz="1200" dirty="0" smtClean="0"/>
              <a:t>(M1/T1)</a:t>
            </a:r>
            <a:endParaRPr lang="en-US" sz="1200" dirty="0"/>
          </a:p>
        </p:txBody>
      </p:sp>
      <p:sp>
        <p:nvSpPr>
          <p:cNvPr id="35" name="TextBox 34"/>
          <p:cNvSpPr txBox="1"/>
          <p:nvPr/>
        </p:nvSpPr>
        <p:spPr>
          <a:xfrm>
            <a:off x="1981200" y="2691345"/>
            <a:ext cx="762000" cy="338554"/>
          </a:xfrm>
          <a:prstGeom prst="rect">
            <a:avLst/>
          </a:prstGeom>
          <a:noFill/>
        </p:spPr>
        <p:txBody>
          <a:bodyPr wrap="square" rtlCol="0">
            <a:spAutoFit/>
          </a:bodyPr>
          <a:lstStyle/>
          <a:p>
            <a:r>
              <a:rPr lang="en-US" sz="1600" dirty="0" smtClean="0"/>
              <a:t>T3</a:t>
            </a:r>
            <a:endParaRPr lang="en-US" sz="1600" dirty="0"/>
          </a:p>
        </p:txBody>
      </p:sp>
      <p:sp>
        <p:nvSpPr>
          <p:cNvPr id="36" name="Rectangle 35"/>
          <p:cNvSpPr/>
          <p:nvPr/>
        </p:nvSpPr>
        <p:spPr>
          <a:xfrm>
            <a:off x="2398547" y="2791989"/>
            <a:ext cx="1944853"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p:cNvSpPr txBox="1"/>
          <p:nvPr/>
        </p:nvSpPr>
        <p:spPr>
          <a:xfrm>
            <a:off x="685800" y="3139919"/>
            <a:ext cx="762000" cy="338554"/>
          </a:xfrm>
          <a:prstGeom prst="rect">
            <a:avLst/>
          </a:prstGeom>
          <a:noFill/>
        </p:spPr>
        <p:txBody>
          <a:bodyPr wrap="square" rtlCol="0">
            <a:spAutoFit/>
          </a:bodyPr>
          <a:lstStyle/>
          <a:p>
            <a:r>
              <a:rPr lang="en-US" sz="1600" dirty="0" smtClean="0"/>
              <a:t>T4</a:t>
            </a:r>
            <a:endParaRPr lang="en-US" sz="1600" dirty="0"/>
          </a:p>
        </p:txBody>
      </p:sp>
      <p:sp>
        <p:nvSpPr>
          <p:cNvPr id="38" name="Rectangle 37"/>
          <p:cNvSpPr/>
          <p:nvPr/>
        </p:nvSpPr>
        <p:spPr>
          <a:xfrm>
            <a:off x="1116470" y="3249189"/>
            <a:ext cx="1293336"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p:cNvSpPr txBox="1"/>
          <p:nvPr/>
        </p:nvSpPr>
        <p:spPr>
          <a:xfrm>
            <a:off x="2667000" y="3571925"/>
            <a:ext cx="762000" cy="338554"/>
          </a:xfrm>
          <a:prstGeom prst="rect">
            <a:avLst/>
          </a:prstGeom>
          <a:noFill/>
        </p:spPr>
        <p:txBody>
          <a:bodyPr wrap="square" rtlCol="0">
            <a:spAutoFit/>
          </a:bodyPr>
          <a:lstStyle/>
          <a:p>
            <a:r>
              <a:rPr lang="en-US" sz="1600" dirty="0" smtClean="0"/>
              <a:t>T5</a:t>
            </a:r>
            <a:endParaRPr lang="en-US" sz="1600" dirty="0"/>
          </a:p>
        </p:txBody>
      </p:sp>
      <p:sp>
        <p:nvSpPr>
          <p:cNvPr id="40" name="Rectangle 39"/>
          <p:cNvSpPr/>
          <p:nvPr/>
        </p:nvSpPr>
        <p:spPr>
          <a:xfrm>
            <a:off x="3056626" y="3663943"/>
            <a:ext cx="1306269"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Diamond 40"/>
          <p:cNvSpPr/>
          <p:nvPr/>
        </p:nvSpPr>
        <p:spPr>
          <a:xfrm>
            <a:off x="2955982" y="3384340"/>
            <a:ext cx="216069" cy="216069"/>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p:cNvSpPr txBox="1"/>
          <p:nvPr/>
        </p:nvSpPr>
        <p:spPr>
          <a:xfrm>
            <a:off x="3163424" y="3353874"/>
            <a:ext cx="1103775" cy="276999"/>
          </a:xfrm>
          <a:prstGeom prst="rect">
            <a:avLst/>
          </a:prstGeom>
          <a:noFill/>
        </p:spPr>
        <p:txBody>
          <a:bodyPr wrap="square" rtlCol="0">
            <a:spAutoFit/>
          </a:bodyPr>
          <a:lstStyle/>
          <a:p>
            <a:r>
              <a:rPr lang="en-US" sz="1200" dirty="0" smtClean="0"/>
              <a:t>(M3/T2&amp;T4)</a:t>
            </a:r>
            <a:endParaRPr lang="en-US" sz="1200" dirty="0"/>
          </a:p>
        </p:txBody>
      </p:sp>
      <p:sp>
        <p:nvSpPr>
          <p:cNvPr id="43" name="TextBox 42"/>
          <p:cNvSpPr txBox="1"/>
          <p:nvPr/>
        </p:nvSpPr>
        <p:spPr>
          <a:xfrm>
            <a:off x="2667000" y="4054319"/>
            <a:ext cx="762000" cy="338554"/>
          </a:xfrm>
          <a:prstGeom prst="rect">
            <a:avLst/>
          </a:prstGeom>
          <a:noFill/>
        </p:spPr>
        <p:txBody>
          <a:bodyPr wrap="square" rtlCol="0">
            <a:spAutoFit/>
          </a:bodyPr>
          <a:lstStyle/>
          <a:p>
            <a:r>
              <a:rPr lang="en-US" sz="1600" dirty="0" smtClean="0"/>
              <a:t>T6</a:t>
            </a:r>
            <a:endParaRPr lang="en-US" sz="1600" dirty="0"/>
          </a:p>
        </p:txBody>
      </p:sp>
      <p:sp>
        <p:nvSpPr>
          <p:cNvPr id="44" name="Rectangle 43"/>
          <p:cNvSpPr/>
          <p:nvPr/>
        </p:nvSpPr>
        <p:spPr>
          <a:xfrm>
            <a:off x="3062242" y="4163589"/>
            <a:ext cx="650933"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Diamond 44"/>
          <p:cNvSpPr/>
          <p:nvPr/>
        </p:nvSpPr>
        <p:spPr>
          <a:xfrm>
            <a:off x="2955982" y="3883986"/>
            <a:ext cx="216069" cy="216069"/>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p:cNvSpPr txBox="1"/>
          <p:nvPr/>
        </p:nvSpPr>
        <p:spPr>
          <a:xfrm>
            <a:off x="3163424" y="3853520"/>
            <a:ext cx="1103775" cy="276999"/>
          </a:xfrm>
          <a:prstGeom prst="rect">
            <a:avLst/>
          </a:prstGeom>
          <a:noFill/>
        </p:spPr>
        <p:txBody>
          <a:bodyPr wrap="square" rtlCol="0">
            <a:spAutoFit/>
          </a:bodyPr>
          <a:lstStyle/>
          <a:p>
            <a:r>
              <a:rPr lang="en-US" sz="1200" dirty="0" smtClean="0"/>
              <a:t>(M4/T1&amp;T2)</a:t>
            </a:r>
            <a:endParaRPr lang="en-US" sz="1200" dirty="0"/>
          </a:p>
        </p:txBody>
      </p:sp>
      <p:sp>
        <p:nvSpPr>
          <p:cNvPr id="47" name="TextBox 46"/>
          <p:cNvSpPr txBox="1"/>
          <p:nvPr/>
        </p:nvSpPr>
        <p:spPr>
          <a:xfrm>
            <a:off x="2010451" y="4301605"/>
            <a:ext cx="762000" cy="338554"/>
          </a:xfrm>
          <a:prstGeom prst="rect">
            <a:avLst/>
          </a:prstGeom>
          <a:noFill/>
        </p:spPr>
        <p:txBody>
          <a:bodyPr wrap="square" rtlCol="0">
            <a:spAutoFit/>
          </a:bodyPr>
          <a:lstStyle/>
          <a:p>
            <a:r>
              <a:rPr lang="en-US" sz="1600" dirty="0" smtClean="0"/>
              <a:t>T7</a:t>
            </a:r>
            <a:endParaRPr lang="en-US" sz="1600" dirty="0"/>
          </a:p>
        </p:txBody>
      </p:sp>
      <p:sp>
        <p:nvSpPr>
          <p:cNvPr id="48" name="Rectangle 47"/>
          <p:cNvSpPr/>
          <p:nvPr/>
        </p:nvSpPr>
        <p:spPr>
          <a:xfrm>
            <a:off x="2408570" y="4410875"/>
            <a:ext cx="3238846"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Diamond 48"/>
          <p:cNvSpPr/>
          <p:nvPr/>
        </p:nvSpPr>
        <p:spPr>
          <a:xfrm>
            <a:off x="2303252" y="4618869"/>
            <a:ext cx="216069" cy="216069"/>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p:cNvSpPr txBox="1"/>
          <p:nvPr/>
        </p:nvSpPr>
        <p:spPr>
          <a:xfrm>
            <a:off x="2510694" y="4588403"/>
            <a:ext cx="1103775" cy="276999"/>
          </a:xfrm>
          <a:prstGeom prst="rect">
            <a:avLst/>
          </a:prstGeom>
          <a:noFill/>
        </p:spPr>
        <p:txBody>
          <a:bodyPr wrap="square" rtlCol="0">
            <a:spAutoFit/>
          </a:bodyPr>
          <a:lstStyle/>
          <a:p>
            <a:r>
              <a:rPr lang="en-US" sz="1200" dirty="0" smtClean="0"/>
              <a:t>(M2/T4)</a:t>
            </a:r>
            <a:endParaRPr lang="en-US" sz="1200" dirty="0"/>
          </a:p>
        </p:txBody>
      </p:sp>
      <p:sp>
        <p:nvSpPr>
          <p:cNvPr id="51" name="TextBox 50"/>
          <p:cNvSpPr txBox="1"/>
          <p:nvPr/>
        </p:nvSpPr>
        <p:spPr>
          <a:xfrm>
            <a:off x="2007078" y="4807693"/>
            <a:ext cx="762000" cy="338554"/>
          </a:xfrm>
          <a:prstGeom prst="rect">
            <a:avLst/>
          </a:prstGeom>
          <a:noFill/>
        </p:spPr>
        <p:txBody>
          <a:bodyPr wrap="square" rtlCol="0">
            <a:spAutoFit/>
          </a:bodyPr>
          <a:lstStyle/>
          <a:p>
            <a:r>
              <a:rPr lang="en-US" sz="1600" dirty="0" smtClean="0"/>
              <a:t>T8</a:t>
            </a:r>
            <a:endParaRPr lang="en-US" sz="1600" dirty="0"/>
          </a:p>
        </p:txBody>
      </p:sp>
      <p:sp>
        <p:nvSpPr>
          <p:cNvPr id="52" name="Rectangle 51"/>
          <p:cNvSpPr/>
          <p:nvPr/>
        </p:nvSpPr>
        <p:spPr>
          <a:xfrm>
            <a:off x="2416928" y="4916963"/>
            <a:ext cx="3874138"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Diamond 52"/>
          <p:cNvSpPr/>
          <p:nvPr/>
        </p:nvSpPr>
        <p:spPr>
          <a:xfrm>
            <a:off x="4233160" y="5101947"/>
            <a:ext cx="216069" cy="216069"/>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Box 53"/>
          <p:cNvSpPr txBox="1"/>
          <p:nvPr/>
        </p:nvSpPr>
        <p:spPr>
          <a:xfrm>
            <a:off x="4440602" y="5071481"/>
            <a:ext cx="1103775" cy="276999"/>
          </a:xfrm>
          <a:prstGeom prst="rect">
            <a:avLst/>
          </a:prstGeom>
          <a:noFill/>
        </p:spPr>
        <p:txBody>
          <a:bodyPr wrap="square" rtlCol="0">
            <a:spAutoFit/>
          </a:bodyPr>
          <a:lstStyle/>
          <a:p>
            <a:r>
              <a:rPr lang="en-US" sz="1200" dirty="0" smtClean="0"/>
              <a:t>(M5/T3&amp;T6)</a:t>
            </a:r>
            <a:endParaRPr lang="en-US" sz="1200" dirty="0"/>
          </a:p>
        </p:txBody>
      </p:sp>
      <p:sp>
        <p:nvSpPr>
          <p:cNvPr id="55" name="TextBox 54"/>
          <p:cNvSpPr txBox="1"/>
          <p:nvPr/>
        </p:nvSpPr>
        <p:spPr>
          <a:xfrm>
            <a:off x="3936986" y="5231073"/>
            <a:ext cx="762000" cy="338554"/>
          </a:xfrm>
          <a:prstGeom prst="rect">
            <a:avLst/>
          </a:prstGeom>
          <a:noFill/>
        </p:spPr>
        <p:txBody>
          <a:bodyPr wrap="square" rtlCol="0">
            <a:spAutoFit/>
          </a:bodyPr>
          <a:lstStyle/>
          <a:p>
            <a:r>
              <a:rPr lang="en-US" sz="1600" dirty="0" smtClean="0"/>
              <a:t>T9</a:t>
            </a:r>
            <a:endParaRPr lang="en-US" sz="1600" dirty="0"/>
          </a:p>
        </p:txBody>
      </p:sp>
      <p:sp>
        <p:nvSpPr>
          <p:cNvPr id="56" name="Rectangle 55"/>
          <p:cNvSpPr/>
          <p:nvPr/>
        </p:nvSpPr>
        <p:spPr>
          <a:xfrm>
            <a:off x="4358608" y="5340343"/>
            <a:ext cx="1935622"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TextBox 56"/>
          <p:cNvSpPr txBox="1"/>
          <p:nvPr/>
        </p:nvSpPr>
        <p:spPr>
          <a:xfrm>
            <a:off x="5181600" y="5442421"/>
            <a:ext cx="762000" cy="338554"/>
          </a:xfrm>
          <a:prstGeom prst="rect">
            <a:avLst/>
          </a:prstGeom>
          <a:noFill/>
        </p:spPr>
        <p:txBody>
          <a:bodyPr wrap="square" rtlCol="0">
            <a:spAutoFit/>
          </a:bodyPr>
          <a:lstStyle/>
          <a:p>
            <a:r>
              <a:rPr lang="en-US" sz="1600" dirty="0" smtClean="0"/>
              <a:t>T10</a:t>
            </a:r>
            <a:endParaRPr lang="en-US" sz="1600" dirty="0"/>
          </a:p>
        </p:txBody>
      </p:sp>
      <p:sp>
        <p:nvSpPr>
          <p:cNvPr id="58" name="Rectangle 57"/>
          <p:cNvSpPr/>
          <p:nvPr/>
        </p:nvSpPr>
        <p:spPr>
          <a:xfrm>
            <a:off x="5649874" y="5551691"/>
            <a:ext cx="1935622"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Box 58"/>
          <p:cNvSpPr txBox="1"/>
          <p:nvPr/>
        </p:nvSpPr>
        <p:spPr>
          <a:xfrm>
            <a:off x="6477000" y="5671021"/>
            <a:ext cx="762000" cy="338554"/>
          </a:xfrm>
          <a:prstGeom prst="rect">
            <a:avLst/>
          </a:prstGeom>
          <a:noFill/>
        </p:spPr>
        <p:txBody>
          <a:bodyPr wrap="square" rtlCol="0">
            <a:spAutoFit/>
          </a:bodyPr>
          <a:lstStyle/>
          <a:p>
            <a:r>
              <a:rPr lang="en-US" sz="1600" dirty="0" smtClean="0"/>
              <a:t>T11</a:t>
            </a:r>
            <a:endParaRPr lang="en-US" sz="1600" dirty="0"/>
          </a:p>
        </p:txBody>
      </p:sp>
      <p:sp>
        <p:nvSpPr>
          <p:cNvPr id="60" name="Rectangle 59"/>
          <p:cNvSpPr/>
          <p:nvPr/>
        </p:nvSpPr>
        <p:spPr>
          <a:xfrm>
            <a:off x="6953900" y="5780291"/>
            <a:ext cx="1935622"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Diamond 60"/>
          <p:cNvSpPr/>
          <p:nvPr/>
        </p:nvSpPr>
        <p:spPr>
          <a:xfrm>
            <a:off x="8780252" y="5985375"/>
            <a:ext cx="228600" cy="22860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TextBox 61"/>
          <p:cNvSpPr txBox="1"/>
          <p:nvPr/>
        </p:nvSpPr>
        <p:spPr>
          <a:xfrm>
            <a:off x="8212775" y="5940623"/>
            <a:ext cx="762000" cy="307777"/>
          </a:xfrm>
          <a:prstGeom prst="rect">
            <a:avLst/>
          </a:prstGeom>
          <a:noFill/>
        </p:spPr>
        <p:txBody>
          <a:bodyPr wrap="square" rtlCol="0">
            <a:spAutoFit/>
          </a:bodyPr>
          <a:lstStyle/>
          <a:p>
            <a:r>
              <a:rPr lang="en-US" sz="1400" dirty="0" smtClean="0"/>
              <a:t>finish</a:t>
            </a:r>
            <a:endParaRPr lang="en-US" sz="1600" dirty="0"/>
          </a:p>
        </p:txBody>
      </p:sp>
    </p:spTree>
    <p:extLst>
      <p:ext uri="{BB962C8B-B14F-4D97-AF65-F5344CB8AC3E}">
        <p14:creationId xmlns:p14="http://schemas.microsoft.com/office/powerpoint/2010/main" val="3402136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left)">
                                      <p:cBhvr>
                                        <p:cTn id="10" dur="500"/>
                                        <p:tgtEl>
                                          <p:spTgt spid="3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wipe(left)">
                                      <p:cBhvr>
                                        <p:cTn id="13" dur="500"/>
                                        <p:tgtEl>
                                          <p:spTgt spid="36"/>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left)">
                                      <p:cBhvr>
                                        <p:cTn id="16" dur="500"/>
                                        <p:tgtEl>
                                          <p:spTgt spid="38"/>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left)">
                                      <p:cBhvr>
                                        <p:cTn id="19" dur="500"/>
                                        <p:tgtEl>
                                          <p:spTgt spid="40"/>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wipe(left)">
                                      <p:cBhvr>
                                        <p:cTn id="22" dur="500"/>
                                        <p:tgtEl>
                                          <p:spTgt spid="44"/>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wipe(left)">
                                      <p:cBhvr>
                                        <p:cTn id="25" dur="500"/>
                                        <p:tgtEl>
                                          <p:spTgt spid="48"/>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wipe(left)">
                                      <p:cBhvr>
                                        <p:cTn id="28" dur="500"/>
                                        <p:tgtEl>
                                          <p:spTgt spid="52"/>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wipe(left)">
                                      <p:cBhvr>
                                        <p:cTn id="31" dur="500"/>
                                        <p:tgtEl>
                                          <p:spTgt spid="56"/>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8"/>
                                        </p:tgtEl>
                                        <p:attrNameLst>
                                          <p:attrName>style.visibility</p:attrName>
                                        </p:attrNameLst>
                                      </p:cBhvr>
                                      <p:to>
                                        <p:strVal val="visible"/>
                                      </p:to>
                                    </p:set>
                                    <p:animEffect transition="in" filter="wipe(left)">
                                      <p:cBhvr>
                                        <p:cTn id="34" dur="500"/>
                                        <p:tgtEl>
                                          <p:spTgt spid="58"/>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wipe(left)">
                                      <p:cBhvr>
                                        <p:cTn id="37" dur="500"/>
                                        <p:tgtEl>
                                          <p:spTgt spid="60"/>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62"/>
                                        </p:tgtEl>
                                        <p:attrNameLst>
                                          <p:attrName>style.visibility</p:attrName>
                                        </p:attrNameLst>
                                      </p:cBhvr>
                                      <p:to>
                                        <p:strVal val="visible"/>
                                      </p:to>
                                    </p:set>
                                    <p:animEffect transition="in" filter="wipe(left)">
                                      <p:cBhvr>
                                        <p:cTn id="40"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2" grpId="0" animBg="1"/>
      <p:bldP spid="36" grpId="0" animBg="1"/>
      <p:bldP spid="38" grpId="0" animBg="1"/>
      <p:bldP spid="40" grpId="0" animBg="1"/>
      <p:bldP spid="44" grpId="0" animBg="1"/>
      <p:bldP spid="48" grpId="0" animBg="1"/>
      <p:bldP spid="52" grpId="0" animBg="1"/>
      <p:bldP spid="56" grpId="0" animBg="1"/>
      <p:bldP spid="58" grpId="0" animBg="1"/>
      <p:bldP spid="60" grpId="0" animBg="1"/>
      <p:bldP spid="6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p:txBody>
          <a:bodyPr/>
          <a:lstStyle/>
          <a:p>
            <a:pPr eaLnBrk="1" hangingPunct="1"/>
            <a:r>
              <a:rPr lang="en-US" smtClean="0"/>
              <a:t>Project Planning</a:t>
            </a:r>
          </a:p>
        </p:txBody>
      </p:sp>
      <p:sp>
        <p:nvSpPr>
          <p:cNvPr id="12291" name="Rectangle 3"/>
          <p:cNvSpPr>
            <a:spLocks noGrp="1" noChangeArrowheads="1"/>
          </p:cNvSpPr>
          <p:nvPr>
            <p:ph sz="quarter" idx="1"/>
          </p:nvPr>
        </p:nvSpPr>
        <p:spPr/>
        <p:txBody>
          <a:bodyPr/>
          <a:lstStyle/>
          <a:p>
            <a:pPr eaLnBrk="1" hangingPunct="1"/>
            <a:endParaRPr lang="en-US" dirty="0" smtClean="0"/>
          </a:p>
          <a:p>
            <a:pPr eaLnBrk="1" hangingPunct="1"/>
            <a:r>
              <a:rPr lang="en-US" dirty="0" smtClean="0"/>
              <a:t>Probably the most time-consuming project management activity.</a:t>
            </a:r>
          </a:p>
          <a:p>
            <a:pPr lvl="1" eaLnBrk="1" hangingPunct="1"/>
            <a:r>
              <a:rPr lang="en-US" dirty="0" smtClean="0"/>
              <a:t>Iterative process which is only complete when the project itself is complete.</a:t>
            </a:r>
          </a:p>
          <a:p>
            <a:pPr eaLnBrk="1" hangingPunct="1"/>
            <a:endParaRPr lang="en-US" dirty="0" smtClean="0"/>
          </a:p>
          <a:p>
            <a:pPr eaLnBrk="1" hangingPunct="1"/>
            <a:r>
              <a:rPr lang="en-US" dirty="0" smtClean="0"/>
              <a:t>Project plan is regularly revised;</a:t>
            </a:r>
          </a:p>
          <a:p>
            <a:pPr lvl="1" eaLnBrk="1" hangingPunct="1"/>
            <a:r>
              <a:rPr lang="en-US" dirty="0" smtClean="0"/>
              <a:t>As more project information is available.</a:t>
            </a:r>
          </a:p>
        </p:txBody>
      </p:sp>
      <p:sp>
        <p:nvSpPr>
          <p:cNvPr id="10242" name="Slide Number Placeholder 5"/>
          <p:cNvSpPr>
            <a:spLocks noGrp="1"/>
          </p:cNvSpPr>
          <p:nvPr>
            <p:ph type="sldNum" sz="quarter" idx="12"/>
          </p:nvPr>
        </p:nvSpPr>
        <p:spPr>
          <a:noFill/>
        </p:spPr>
        <p:txBody>
          <a:bodyPr/>
          <a:lstStyle/>
          <a:p>
            <a:fld id="{A5CB1677-7411-40C6-8AE5-75DBDA5F74B1}" type="slidenum">
              <a:rPr lang="en-US"/>
              <a:pPr/>
              <a:t>2</a:t>
            </a:fld>
            <a:endParaRPr lang="en-US"/>
          </a:p>
        </p:txBody>
      </p:sp>
      <p:sp>
        <p:nvSpPr>
          <p:cNvPr id="12"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ection2"/>
          <p:cNvSpPr/>
          <p:nvPr/>
        </p:nvSpPr>
        <p:spPr>
          <a:xfrm>
            <a:off x="-1"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Introduction</a:t>
            </a:r>
            <a:endParaRPr lang="en-US" sz="1400" u="sng">
              <a:solidFill>
                <a:srgbClr val="17375E"/>
              </a:solidFill>
            </a:endParaRPr>
          </a:p>
        </p:txBody>
      </p:sp>
      <p:sp>
        <p:nvSpPr>
          <p:cNvPr id="14"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5" name="section4"/>
          <p:cNvSpPr/>
          <p:nvPr/>
        </p:nvSpPr>
        <p:spPr>
          <a:xfrm>
            <a:off x="2540000" y="0"/>
            <a:ext cx="1379964"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Project Scheduling</a:t>
            </a:r>
            <a:endParaRPr lang="en-US" sz="1200">
              <a:solidFill>
                <a:srgbClr val="FFFFFF"/>
              </a:solidFill>
            </a:endParaRPr>
          </a:p>
        </p:txBody>
      </p:sp>
      <p:sp>
        <p:nvSpPr>
          <p:cNvPr id="16" name="section5"/>
          <p:cNvSpPr/>
          <p:nvPr/>
        </p:nvSpPr>
        <p:spPr>
          <a:xfrm>
            <a:off x="39242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PB"/>
          <p:cNvSpPr/>
          <p:nvPr/>
        </p:nvSpPr>
        <p:spPr>
          <a:xfrm>
            <a:off x="12700" y="6718300"/>
            <a:ext cx="648252"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 of 23</a:t>
            </a:r>
            <a:endParaRPr lang="en-US" sz="1400" b="1">
              <a:solidFill>
                <a:srgbClr val="FFFFFF"/>
              </a:solidFill>
            </a:endParaRPr>
          </a:p>
        </p:txBody>
      </p:sp>
    </p:spTree>
    <p:extLst>
      <p:ext uri="{BB962C8B-B14F-4D97-AF65-F5344CB8AC3E}">
        <p14:creationId xmlns:p14="http://schemas.microsoft.com/office/powerpoint/2010/main" val="42995582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a:t>
            </a:r>
            <a:endParaRPr lang="en-US" dirty="0"/>
          </a:p>
        </p:txBody>
      </p:sp>
      <p:sp>
        <p:nvSpPr>
          <p:cNvPr id="4" name="Content Placeholder 3"/>
          <p:cNvSpPr>
            <a:spLocks noGrp="1"/>
          </p:cNvSpPr>
          <p:nvPr>
            <p:ph sz="quarter" idx="1"/>
          </p:nvPr>
        </p:nvSpPr>
        <p:spPr/>
        <p:txBody>
          <a:bodyPr>
            <a:normAutofit/>
          </a:bodyPr>
          <a:lstStyle/>
          <a:p>
            <a:r>
              <a:rPr lang="en-US" sz="4400" dirty="0" smtClean="0"/>
              <a:t>Think about a software that can assist you to draw such charts?</a:t>
            </a:r>
          </a:p>
          <a:p>
            <a:endParaRPr lang="en-US" sz="4400" dirty="0"/>
          </a:p>
        </p:txBody>
      </p:sp>
      <p:sp>
        <p:nvSpPr>
          <p:cNvPr id="3" name="Slide Number Placeholder 2"/>
          <p:cNvSpPr>
            <a:spLocks noGrp="1"/>
          </p:cNvSpPr>
          <p:nvPr>
            <p:ph type="sldNum" sz="quarter" idx="12"/>
          </p:nvPr>
        </p:nvSpPr>
        <p:spPr/>
        <p:txBody>
          <a:bodyPr/>
          <a:lstStyle/>
          <a:p>
            <a:fld id="{E6EFA536-BF07-417E-9D69-F23A20C07272}" type="slidenum">
              <a:rPr lang="en-US" smtClean="0"/>
              <a:pPr/>
              <a:t>20</a:t>
            </a:fld>
            <a:endParaRPr 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4650" y="2819400"/>
            <a:ext cx="3333750" cy="3333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7"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8" name="section4"/>
          <p:cNvSpPr/>
          <p:nvPr/>
        </p:nvSpPr>
        <p:spPr>
          <a:xfrm>
            <a:off x="2540000" y="0"/>
            <a:ext cx="157910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Project Scheduling</a:t>
            </a:r>
            <a:endParaRPr lang="en-US" sz="1400" u="sng">
              <a:solidFill>
                <a:srgbClr val="17375E"/>
              </a:solidFill>
            </a:endParaRPr>
          </a:p>
        </p:txBody>
      </p:sp>
      <p:sp>
        <p:nvSpPr>
          <p:cNvPr id="19" name="section5"/>
          <p:cNvSpPr/>
          <p:nvPr/>
        </p:nvSpPr>
        <p:spPr>
          <a:xfrm>
            <a:off x="41147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3"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B"/>
          <p:cNvSpPr/>
          <p:nvPr/>
        </p:nvSpPr>
        <p:spPr>
          <a:xfrm>
            <a:off x="12700" y="6718300"/>
            <a:ext cx="6711121"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20 of 23</a:t>
            </a:r>
            <a:endParaRPr lang="en-US" sz="1400" b="1">
              <a:solidFill>
                <a:srgbClr val="FFFFFF"/>
              </a:solidFill>
            </a:endParaRPr>
          </a:p>
        </p:txBody>
      </p:sp>
    </p:spTree>
    <p:extLst>
      <p:ext uri="{BB962C8B-B14F-4D97-AF65-F5344CB8AC3E}">
        <p14:creationId xmlns:p14="http://schemas.microsoft.com/office/powerpoint/2010/main" val="306747297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p:txBody>
          <a:bodyPr/>
          <a:lstStyle/>
          <a:p>
            <a:pPr eaLnBrk="1" hangingPunct="1"/>
            <a:r>
              <a:rPr lang="en-GB" dirty="0" smtClean="0"/>
              <a:t>Activity Network</a:t>
            </a:r>
            <a:endParaRPr lang="en-US" dirty="0" smtClean="0"/>
          </a:p>
        </p:txBody>
      </p:sp>
      <p:sp>
        <p:nvSpPr>
          <p:cNvPr id="22530" name="Slide Number Placeholder 5"/>
          <p:cNvSpPr>
            <a:spLocks noGrp="1"/>
          </p:cNvSpPr>
          <p:nvPr>
            <p:ph type="sldNum" sz="quarter" idx="12"/>
          </p:nvPr>
        </p:nvSpPr>
        <p:spPr>
          <a:noFill/>
        </p:spPr>
        <p:txBody>
          <a:bodyPr/>
          <a:lstStyle/>
          <a:p>
            <a:fld id="{1D22600F-0A5B-4655-BED5-B9EC4469047F}" type="slidenum">
              <a:rPr lang="ar-SA"/>
              <a:pPr/>
              <a:t>21</a:t>
            </a:fld>
            <a:endParaRPr lang="en-US"/>
          </a:p>
        </p:txBody>
      </p:sp>
      <p:pic>
        <p:nvPicPr>
          <p:cNvPr id="22532" name="Picture 4"/>
          <p:cNvPicPr>
            <a:picLocks noChangeAspect="1" noChangeArrowheads="1"/>
          </p:cNvPicPr>
          <p:nvPr/>
        </p:nvPicPr>
        <p:blipFill>
          <a:blip r:embed="rId3"/>
          <a:srcRect/>
          <a:stretch>
            <a:fillRect/>
          </a:stretch>
        </p:blipFill>
        <p:spPr bwMode="auto">
          <a:xfrm>
            <a:off x="457200" y="1846263"/>
            <a:ext cx="8077200" cy="4783137"/>
          </a:xfrm>
          <a:prstGeom prst="rect">
            <a:avLst/>
          </a:prstGeom>
          <a:noFill/>
          <a:ln w="9525">
            <a:noFill/>
            <a:miter lim="800000"/>
            <a:headEnd/>
            <a:tailEnd/>
          </a:ln>
        </p:spPr>
      </p:pic>
      <p:sp>
        <p:nvSpPr>
          <p:cNvPr id="45061" name="Line 5"/>
          <p:cNvSpPr>
            <a:spLocks noChangeShapeType="1"/>
          </p:cNvSpPr>
          <p:nvPr/>
        </p:nvSpPr>
        <p:spPr bwMode="auto">
          <a:xfrm flipV="1">
            <a:off x="381000" y="2057400"/>
            <a:ext cx="838200" cy="1143000"/>
          </a:xfrm>
          <a:prstGeom prst="line">
            <a:avLst/>
          </a:prstGeom>
          <a:noFill/>
          <a:ln w="38100">
            <a:solidFill>
              <a:schemeClr val="hlink"/>
            </a:solidFill>
            <a:round/>
            <a:headEnd/>
            <a:tailEnd/>
          </a:ln>
        </p:spPr>
        <p:txBody>
          <a:bodyPr wrap="none" anchor="ctr"/>
          <a:lstStyle/>
          <a:p>
            <a:endParaRPr lang="en-US"/>
          </a:p>
        </p:txBody>
      </p:sp>
      <p:sp>
        <p:nvSpPr>
          <p:cNvPr id="45062" name="Line 6"/>
          <p:cNvSpPr>
            <a:spLocks noChangeShapeType="1"/>
          </p:cNvSpPr>
          <p:nvPr/>
        </p:nvSpPr>
        <p:spPr bwMode="auto">
          <a:xfrm flipV="1">
            <a:off x="1219200" y="1371600"/>
            <a:ext cx="5943600" cy="685800"/>
          </a:xfrm>
          <a:prstGeom prst="line">
            <a:avLst/>
          </a:prstGeom>
          <a:noFill/>
          <a:ln w="38100">
            <a:solidFill>
              <a:schemeClr val="hlink"/>
            </a:solidFill>
            <a:round/>
            <a:headEnd/>
            <a:tailEnd/>
          </a:ln>
        </p:spPr>
        <p:txBody>
          <a:bodyPr wrap="none" anchor="ctr"/>
          <a:lstStyle/>
          <a:p>
            <a:endParaRPr lang="en-US"/>
          </a:p>
        </p:txBody>
      </p:sp>
      <p:sp>
        <p:nvSpPr>
          <p:cNvPr id="45063" name="Line 7"/>
          <p:cNvSpPr>
            <a:spLocks noChangeShapeType="1"/>
          </p:cNvSpPr>
          <p:nvPr/>
        </p:nvSpPr>
        <p:spPr bwMode="auto">
          <a:xfrm>
            <a:off x="7162800" y="1371600"/>
            <a:ext cx="1600200" cy="2971800"/>
          </a:xfrm>
          <a:prstGeom prst="line">
            <a:avLst/>
          </a:prstGeom>
          <a:noFill/>
          <a:ln w="38100">
            <a:solidFill>
              <a:schemeClr val="hlink"/>
            </a:solidFill>
            <a:round/>
            <a:headEnd/>
            <a:tailEnd/>
          </a:ln>
        </p:spPr>
        <p:txBody>
          <a:bodyPr wrap="none" anchor="ctr"/>
          <a:lstStyle/>
          <a:p>
            <a:endParaRPr lang="en-US"/>
          </a:p>
        </p:txBody>
      </p:sp>
      <p:sp>
        <p:nvSpPr>
          <p:cNvPr id="45064" name="Line 8"/>
          <p:cNvSpPr>
            <a:spLocks noChangeShapeType="1"/>
          </p:cNvSpPr>
          <p:nvPr/>
        </p:nvSpPr>
        <p:spPr bwMode="auto">
          <a:xfrm>
            <a:off x="8763000" y="4343400"/>
            <a:ext cx="0" cy="2057400"/>
          </a:xfrm>
          <a:prstGeom prst="line">
            <a:avLst/>
          </a:prstGeom>
          <a:noFill/>
          <a:ln w="38100">
            <a:solidFill>
              <a:schemeClr val="hlink"/>
            </a:solidFill>
            <a:round/>
            <a:headEnd/>
            <a:tailEnd/>
          </a:ln>
        </p:spPr>
        <p:txBody>
          <a:bodyPr wrap="none" anchor="ctr"/>
          <a:lstStyle/>
          <a:p>
            <a:endParaRPr lang="en-US"/>
          </a:p>
        </p:txBody>
      </p:sp>
      <p:sp>
        <p:nvSpPr>
          <p:cNvPr id="45065" name="Line 9"/>
          <p:cNvSpPr>
            <a:spLocks noChangeShapeType="1"/>
          </p:cNvSpPr>
          <p:nvPr/>
        </p:nvSpPr>
        <p:spPr bwMode="auto">
          <a:xfrm flipV="1">
            <a:off x="381000" y="3657600"/>
            <a:ext cx="1524000" cy="228600"/>
          </a:xfrm>
          <a:prstGeom prst="line">
            <a:avLst/>
          </a:prstGeom>
          <a:noFill/>
          <a:ln w="38100">
            <a:solidFill>
              <a:schemeClr val="hlink"/>
            </a:solidFill>
            <a:round/>
            <a:headEnd/>
            <a:tailEnd/>
          </a:ln>
        </p:spPr>
        <p:txBody>
          <a:bodyPr wrap="none" anchor="ctr"/>
          <a:lstStyle/>
          <a:p>
            <a:endParaRPr lang="en-US"/>
          </a:p>
        </p:txBody>
      </p:sp>
      <p:sp>
        <p:nvSpPr>
          <p:cNvPr id="45066" name="Line 10"/>
          <p:cNvSpPr>
            <a:spLocks noChangeShapeType="1"/>
          </p:cNvSpPr>
          <p:nvPr/>
        </p:nvSpPr>
        <p:spPr bwMode="auto">
          <a:xfrm flipV="1">
            <a:off x="1905000" y="2667000"/>
            <a:ext cx="2057400" cy="990600"/>
          </a:xfrm>
          <a:prstGeom prst="line">
            <a:avLst/>
          </a:prstGeom>
          <a:noFill/>
          <a:ln w="38100">
            <a:solidFill>
              <a:schemeClr val="hlink"/>
            </a:solidFill>
            <a:round/>
            <a:headEnd/>
            <a:tailEnd/>
          </a:ln>
        </p:spPr>
        <p:txBody>
          <a:bodyPr wrap="none" anchor="ctr"/>
          <a:lstStyle/>
          <a:p>
            <a:endParaRPr lang="en-US"/>
          </a:p>
        </p:txBody>
      </p:sp>
      <p:sp>
        <p:nvSpPr>
          <p:cNvPr id="45067" name="Line 11"/>
          <p:cNvSpPr>
            <a:spLocks noChangeShapeType="1"/>
          </p:cNvSpPr>
          <p:nvPr/>
        </p:nvSpPr>
        <p:spPr bwMode="auto">
          <a:xfrm>
            <a:off x="4038600" y="2667000"/>
            <a:ext cx="1600200" cy="914400"/>
          </a:xfrm>
          <a:prstGeom prst="line">
            <a:avLst/>
          </a:prstGeom>
          <a:noFill/>
          <a:ln w="38100">
            <a:solidFill>
              <a:schemeClr val="hlink"/>
            </a:solidFill>
            <a:round/>
            <a:headEnd/>
            <a:tailEnd/>
          </a:ln>
        </p:spPr>
        <p:txBody>
          <a:bodyPr wrap="none" anchor="ctr"/>
          <a:lstStyle/>
          <a:p>
            <a:endParaRPr lang="en-US"/>
          </a:p>
        </p:txBody>
      </p:sp>
      <p:sp>
        <p:nvSpPr>
          <p:cNvPr id="45069" name="Line 13"/>
          <p:cNvSpPr>
            <a:spLocks noChangeShapeType="1"/>
          </p:cNvSpPr>
          <p:nvPr/>
        </p:nvSpPr>
        <p:spPr bwMode="auto">
          <a:xfrm>
            <a:off x="5638800" y="3581400"/>
            <a:ext cx="1676400" cy="1295400"/>
          </a:xfrm>
          <a:prstGeom prst="line">
            <a:avLst/>
          </a:prstGeom>
          <a:noFill/>
          <a:ln w="38100">
            <a:solidFill>
              <a:schemeClr val="hlink"/>
            </a:solidFill>
            <a:round/>
            <a:headEnd/>
            <a:tailEnd/>
          </a:ln>
        </p:spPr>
        <p:txBody>
          <a:bodyPr wrap="none" anchor="ctr"/>
          <a:lstStyle/>
          <a:p>
            <a:endParaRPr lang="en-US"/>
          </a:p>
        </p:txBody>
      </p:sp>
      <p:sp>
        <p:nvSpPr>
          <p:cNvPr id="45070" name="Line 14"/>
          <p:cNvSpPr>
            <a:spLocks noChangeShapeType="1"/>
          </p:cNvSpPr>
          <p:nvPr/>
        </p:nvSpPr>
        <p:spPr bwMode="auto">
          <a:xfrm>
            <a:off x="7315200" y="4953000"/>
            <a:ext cx="0" cy="1600200"/>
          </a:xfrm>
          <a:prstGeom prst="line">
            <a:avLst/>
          </a:prstGeom>
          <a:noFill/>
          <a:ln w="38100">
            <a:solidFill>
              <a:schemeClr val="hlink"/>
            </a:solidFill>
            <a:round/>
            <a:headEnd/>
            <a:tailEnd/>
          </a:ln>
        </p:spPr>
        <p:txBody>
          <a:bodyPr wrap="none" anchor="ctr"/>
          <a:lstStyle/>
          <a:p>
            <a:endParaRPr lang="en-US"/>
          </a:p>
        </p:txBody>
      </p:sp>
      <p:sp>
        <p:nvSpPr>
          <p:cNvPr id="45071" name="Line 15"/>
          <p:cNvSpPr>
            <a:spLocks noChangeShapeType="1"/>
          </p:cNvSpPr>
          <p:nvPr/>
        </p:nvSpPr>
        <p:spPr bwMode="auto">
          <a:xfrm flipV="1">
            <a:off x="7315200" y="6400800"/>
            <a:ext cx="1447800" cy="152400"/>
          </a:xfrm>
          <a:prstGeom prst="line">
            <a:avLst/>
          </a:prstGeom>
          <a:noFill/>
          <a:ln w="38100">
            <a:solidFill>
              <a:schemeClr val="hlink"/>
            </a:solidFill>
            <a:round/>
            <a:headEnd/>
            <a:tailEnd/>
          </a:ln>
        </p:spPr>
        <p:txBody>
          <a:bodyPr wrap="none" anchor="ctr"/>
          <a:lstStyle/>
          <a:p>
            <a:endParaRPr lang="en-US"/>
          </a:p>
        </p:txBody>
      </p:sp>
      <p:sp>
        <p:nvSpPr>
          <p:cNvPr id="45072" name="Line 16"/>
          <p:cNvSpPr>
            <a:spLocks noChangeShapeType="1"/>
          </p:cNvSpPr>
          <p:nvPr/>
        </p:nvSpPr>
        <p:spPr bwMode="auto">
          <a:xfrm>
            <a:off x="381000" y="3200400"/>
            <a:ext cx="0" cy="685800"/>
          </a:xfrm>
          <a:prstGeom prst="line">
            <a:avLst/>
          </a:prstGeom>
          <a:noFill/>
          <a:ln w="38100">
            <a:solidFill>
              <a:schemeClr val="hlink"/>
            </a:solidFill>
            <a:round/>
            <a:headEnd/>
            <a:tailEnd/>
          </a:ln>
        </p:spPr>
        <p:txBody>
          <a:bodyPr wrap="none" anchor="ctr"/>
          <a:lstStyle/>
          <a:p>
            <a:endParaRPr lang="en-US"/>
          </a:p>
        </p:txBody>
      </p:sp>
      <p:sp>
        <p:nvSpPr>
          <p:cNvPr id="45073" name="Text Box 17"/>
          <p:cNvSpPr txBox="1">
            <a:spLocks noChangeArrowheads="1"/>
          </p:cNvSpPr>
          <p:nvPr/>
        </p:nvSpPr>
        <p:spPr bwMode="auto">
          <a:xfrm>
            <a:off x="4724400" y="304800"/>
            <a:ext cx="4464684" cy="830997"/>
          </a:xfrm>
          <a:prstGeom prst="rect">
            <a:avLst/>
          </a:prstGeom>
          <a:noFill/>
          <a:ln w="9525">
            <a:noFill/>
            <a:miter lim="800000"/>
            <a:headEnd/>
            <a:tailEnd/>
          </a:ln>
        </p:spPr>
        <p:txBody>
          <a:bodyPr wrap="none">
            <a:spAutoFit/>
          </a:bodyPr>
          <a:lstStyle/>
          <a:p>
            <a:r>
              <a:rPr lang="en-US" dirty="0">
                <a:solidFill>
                  <a:srgbClr val="FF0000"/>
                </a:solidFill>
              </a:rPr>
              <a:t>Minimum time required to finish</a:t>
            </a:r>
          </a:p>
          <a:p>
            <a:r>
              <a:rPr lang="en-US" dirty="0">
                <a:solidFill>
                  <a:srgbClr val="FF0000"/>
                </a:solidFill>
              </a:rPr>
              <a:t>the project. (critical path) </a:t>
            </a:r>
          </a:p>
        </p:txBody>
      </p:sp>
      <p:sp>
        <p:nvSpPr>
          <p:cNvPr id="45074" name="Line 18"/>
          <p:cNvSpPr>
            <a:spLocks noChangeShapeType="1"/>
          </p:cNvSpPr>
          <p:nvPr/>
        </p:nvSpPr>
        <p:spPr bwMode="auto">
          <a:xfrm flipV="1">
            <a:off x="5334000" y="1143000"/>
            <a:ext cx="1295400" cy="457200"/>
          </a:xfrm>
          <a:prstGeom prst="line">
            <a:avLst/>
          </a:prstGeom>
          <a:noFill/>
          <a:ln w="38100">
            <a:solidFill>
              <a:schemeClr val="hlink"/>
            </a:solidFill>
            <a:round/>
            <a:headEnd/>
            <a:tailEnd type="triangle" w="med" len="med"/>
          </a:ln>
        </p:spPr>
        <p:txBody>
          <a:bodyPr wrap="none" anchor="ctr"/>
          <a:lstStyle/>
          <a:p>
            <a:endParaRPr lang="en-US"/>
          </a:p>
        </p:txBody>
      </p:sp>
      <p:sp>
        <p:nvSpPr>
          <p:cNvPr id="12"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4"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5" name="section4"/>
          <p:cNvSpPr/>
          <p:nvPr/>
        </p:nvSpPr>
        <p:spPr>
          <a:xfrm>
            <a:off x="2540000" y="0"/>
            <a:ext cx="157910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Project Scheduling</a:t>
            </a:r>
            <a:endParaRPr lang="en-US" sz="1400" u="sng">
              <a:solidFill>
                <a:srgbClr val="17375E"/>
              </a:solidFill>
            </a:endParaRPr>
          </a:p>
        </p:txBody>
      </p:sp>
      <p:sp>
        <p:nvSpPr>
          <p:cNvPr id="16" name="section5"/>
          <p:cNvSpPr/>
          <p:nvPr/>
        </p:nvSpPr>
        <p:spPr>
          <a:xfrm>
            <a:off x="41147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PB"/>
          <p:cNvSpPr/>
          <p:nvPr/>
        </p:nvSpPr>
        <p:spPr>
          <a:xfrm>
            <a:off x="12700" y="6718300"/>
            <a:ext cx="7047948"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21 of 23</a:t>
            </a:r>
            <a:endParaRPr lang="en-US" sz="1400" b="1">
              <a:solidFill>
                <a:srgbClr val="FFFFFF"/>
              </a:solidFill>
            </a:endParaRPr>
          </a:p>
        </p:txBody>
      </p:sp>
    </p:spTree>
    <p:extLst>
      <p:ext uri="{BB962C8B-B14F-4D97-AF65-F5344CB8AC3E}">
        <p14:creationId xmlns:p14="http://schemas.microsoft.com/office/powerpoint/2010/main" val="4033455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5067"/>
                                        </p:tgtEl>
                                        <p:attrNameLst>
                                          <p:attrName>style.visibility</p:attrName>
                                        </p:attrNameLst>
                                      </p:cBhvr>
                                      <p:to>
                                        <p:strVal val="visible"/>
                                      </p:to>
                                    </p:set>
                                    <p:animEffect transition="in" filter="blinds(horizontal)">
                                      <p:cBhvr>
                                        <p:cTn id="7" dur="500"/>
                                        <p:tgtEl>
                                          <p:spTgt spid="4506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5066"/>
                                        </p:tgtEl>
                                        <p:attrNameLst>
                                          <p:attrName>style.visibility</p:attrName>
                                        </p:attrNameLst>
                                      </p:cBhvr>
                                      <p:to>
                                        <p:strVal val="visible"/>
                                      </p:to>
                                    </p:set>
                                    <p:animEffect transition="in" filter="blinds(horizontal)">
                                      <p:cBhvr>
                                        <p:cTn id="10" dur="500"/>
                                        <p:tgtEl>
                                          <p:spTgt spid="4506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5065"/>
                                        </p:tgtEl>
                                        <p:attrNameLst>
                                          <p:attrName>style.visibility</p:attrName>
                                        </p:attrNameLst>
                                      </p:cBhvr>
                                      <p:to>
                                        <p:strVal val="visible"/>
                                      </p:to>
                                    </p:set>
                                    <p:animEffect transition="in" filter="blinds(horizontal)">
                                      <p:cBhvr>
                                        <p:cTn id="13" dur="500"/>
                                        <p:tgtEl>
                                          <p:spTgt spid="4506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45072"/>
                                        </p:tgtEl>
                                        <p:attrNameLst>
                                          <p:attrName>style.visibility</p:attrName>
                                        </p:attrNameLst>
                                      </p:cBhvr>
                                      <p:to>
                                        <p:strVal val="visible"/>
                                      </p:to>
                                    </p:set>
                                    <p:animEffect transition="in" filter="blinds(horizontal)">
                                      <p:cBhvr>
                                        <p:cTn id="16" dur="500"/>
                                        <p:tgtEl>
                                          <p:spTgt spid="45072"/>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45061"/>
                                        </p:tgtEl>
                                        <p:attrNameLst>
                                          <p:attrName>style.visibility</p:attrName>
                                        </p:attrNameLst>
                                      </p:cBhvr>
                                      <p:to>
                                        <p:strVal val="visible"/>
                                      </p:to>
                                    </p:set>
                                    <p:animEffect transition="in" filter="blinds(horizontal)">
                                      <p:cBhvr>
                                        <p:cTn id="19" dur="500"/>
                                        <p:tgtEl>
                                          <p:spTgt spid="45061"/>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45062"/>
                                        </p:tgtEl>
                                        <p:attrNameLst>
                                          <p:attrName>style.visibility</p:attrName>
                                        </p:attrNameLst>
                                      </p:cBhvr>
                                      <p:to>
                                        <p:strVal val="visible"/>
                                      </p:to>
                                    </p:set>
                                    <p:animEffect transition="in" filter="blinds(horizontal)">
                                      <p:cBhvr>
                                        <p:cTn id="22" dur="500"/>
                                        <p:tgtEl>
                                          <p:spTgt spid="45062"/>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45074"/>
                                        </p:tgtEl>
                                        <p:attrNameLst>
                                          <p:attrName>style.visibility</p:attrName>
                                        </p:attrNameLst>
                                      </p:cBhvr>
                                      <p:to>
                                        <p:strVal val="visible"/>
                                      </p:to>
                                    </p:set>
                                    <p:animEffect transition="in" filter="blinds(horizontal)">
                                      <p:cBhvr>
                                        <p:cTn id="25" dur="500"/>
                                        <p:tgtEl>
                                          <p:spTgt spid="45074"/>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45073"/>
                                        </p:tgtEl>
                                        <p:attrNameLst>
                                          <p:attrName>style.visibility</p:attrName>
                                        </p:attrNameLst>
                                      </p:cBhvr>
                                      <p:to>
                                        <p:strVal val="visible"/>
                                      </p:to>
                                    </p:set>
                                    <p:animEffect transition="in" filter="blinds(horizontal)">
                                      <p:cBhvr>
                                        <p:cTn id="28" dur="500"/>
                                        <p:tgtEl>
                                          <p:spTgt spid="45073"/>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45063"/>
                                        </p:tgtEl>
                                        <p:attrNameLst>
                                          <p:attrName>style.visibility</p:attrName>
                                        </p:attrNameLst>
                                      </p:cBhvr>
                                      <p:to>
                                        <p:strVal val="visible"/>
                                      </p:to>
                                    </p:set>
                                    <p:animEffect transition="in" filter="blinds(horizontal)">
                                      <p:cBhvr>
                                        <p:cTn id="31" dur="500"/>
                                        <p:tgtEl>
                                          <p:spTgt spid="45063"/>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45064"/>
                                        </p:tgtEl>
                                        <p:attrNameLst>
                                          <p:attrName>style.visibility</p:attrName>
                                        </p:attrNameLst>
                                      </p:cBhvr>
                                      <p:to>
                                        <p:strVal val="visible"/>
                                      </p:to>
                                    </p:set>
                                    <p:animEffect transition="in" filter="blinds(horizontal)">
                                      <p:cBhvr>
                                        <p:cTn id="34" dur="500"/>
                                        <p:tgtEl>
                                          <p:spTgt spid="45064"/>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45071"/>
                                        </p:tgtEl>
                                        <p:attrNameLst>
                                          <p:attrName>style.visibility</p:attrName>
                                        </p:attrNameLst>
                                      </p:cBhvr>
                                      <p:to>
                                        <p:strVal val="visible"/>
                                      </p:to>
                                    </p:set>
                                    <p:animEffect transition="in" filter="blinds(horizontal)">
                                      <p:cBhvr>
                                        <p:cTn id="37" dur="500"/>
                                        <p:tgtEl>
                                          <p:spTgt spid="45071"/>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45070"/>
                                        </p:tgtEl>
                                        <p:attrNameLst>
                                          <p:attrName>style.visibility</p:attrName>
                                        </p:attrNameLst>
                                      </p:cBhvr>
                                      <p:to>
                                        <p:strVal val="visible"/>
                                      </p:to>
                                    </p:set>
                                    <p:animEffect transition="in" filter="blinds(horizontal)">
                                      <p:cBhvr>
                                        <p:cTn id="40" dur="500"/>
                                        <p:tgtEl>
                                          <p:spTgt spid="45070"/>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45069"/>
                                        </p:tgtEl>
                                        <p:attrNameLst>
                                          <p:attrName>style.visibility</p:attrName>
                                        </p:attrNameLst>
                                      </p:cBhvr>
                                      <p:to>
                                        <p:strVal val="visible"/>
                                      </p:to>
                                    </p:set>
                                    <p:animEffect transition="in" filter="blinds(horizontal)">
                                      <p:cBhvr>
                                        <p:cTn id="43" dur="500"/>
                                        <p:tgtEl>
                                          <p:spTgt spid="450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1" grpId="0" animBg="1"/>
      <p:bldP spid="45062" grpId="0" animBg="1"/>
      <p:bldP spid="45063" grpId="0" animBg="1"/>
      <p:bldP spid="45064" grpId="0" animBg="1"/>
      <p:bldP spid="45065" grpId="0" animBg="1"/>
      <p:bldP spid="45066" grpId="0" animBg="1"/>
      <p:bldP spid="45067" grpId="0" animBg="1"/>
      <p:bldP spid="45069" grpId="0" animBg="1"/>
      <p:bldP spid="45070" grpId="0" animBg="1"/>
      <p:bldP spid="45071" grpId="0" animBg="1"/>
      <p:bldP spid="45072" grpId="0" animBg="1"/>
      <p:bldP spid="45073" grpId="0"/>
      <p:bldP spid="4507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Staff </a:t>
            </a:r>
            <a:r>
              <a:rPr lang="en-US" dirty="0"/>
              <a:t>allocation chart</a:t>
            </a:r>
            <a:r>
              <a:rPr lang="en-GB" dirty="0" smtClean="0"/>
              <a:t> </a:t>
            </a:r>
            <a:endParaRPr lang="en-US" dirty="0"/>
          </a:p>
        </p:txBody>
      </p:sp>
      <p:pic>
        <p:nvPicPr>
          <p:cNvPr id="4" name="Content Placeholder 3" descr="23.7 Staff-alloc-chart.eps"/>
          <p:cNvPicPr>
            <a:picLocks noGrp="1" noChangeAspect="1"/>
          </p:cNvPicPr>
          <p:nvPr>
            <p:ph sz="quarter" idx="1"/>
          </p:nvPr>
        </p:nvPicPr>
        <p:blipFill>
          <a:blip r:embed="rId2">
            <a:duotone>
              <a:prstClr val="black"/>
              <a:schemeClr val="accent2">
                <a:tint val="45000"/>
                <a:satMod val="400000"/>
              </a:schemeClr>
            </a:duotone>
          </a:blip>
          <a:stretch>
            <a:fillRect/>
          </a:stretch>
        </p:blipFill>
        <p:spPr>
          <a:xfrm>
            <a:off x="1066800" y="1295400"/>
            <a:ext cx="6502140" cy="4975723"/>
          </a:xfrm>
        </p:spPr>
      </p:pic>
      <p:sp>
        <p:nvSpPr>
          <p:cNvPr id="5" name="Rectangle 4"/>
          <p:cNvSpPr/>
          <p:nvPr/>
        </p:nvSpPr>
        <p:spPr>
          <a:xfrm>
            <a:off x="3212275" y="4764975"/>
            <a:ext cx="1447800" cy="481013"/>
          </a:xfrm>
          <a:prstGeom prst="rect">
            <a:avLst/>
          </a:prstGeom>
          <a:noFill/>
          <a:ln>
            <a:solidFill>
              <a:srgbClr val="FF0000"/>
            </a:solidFill>
          </a:ln>
          <a:effectLst>
            <a:glow rad="101600">
              <a:srgbClr val="FF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7"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8" name="section4"/>
          <p:cNvSpPr/>
          <p:nvPr/>
        </p:nvSpPr>
        <p:spPr>
          <a:xfrm>
            <a:off x="2540000" y="0"/>
            <a:ext cx="157910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Project Scheduling</a:t>
            </a:r>
            <a:endParaRPr lang="en-US" sz="1400" u="sng">
              <a:solidFill>
                <a:srgbClr val="17375E"/>
              </a:solidFill>
            </a:endParaRPr>
          </a:p>
        </p:txBody>
      </p:sp>
      <p:sp>
        <p:nvSpPr>
          <p:cNvPr id="19" name="section5"/>
          <p:cNvSpPr/>
          <p:nvPr/>
        </p:nvSpPr>
        <p:spPr>
          <a:xfrm>
            <a:off x="41147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3"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B"/>
          <p:cNvSpPr/>
          <p:nvPr/>
        </p:nvSpPr>
        <p:spPr>
          <a:xfrm>
            <a:off x="12700" y="6718300"/>
            <a:ext cx="7384774"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22 of 23</a:t>
            </a:r>
            <a:endParaRPr lang="en-US" sz="1400" b="1">
              <a:solidFill>
                <a:srgbClr val="FFFFFF"/>
              </a:solidFill>
            </a:endParaRPr>
          </a:p>
        </p:txBody>
      </p:sp>
    </p:spTree>
    <p:extLst>
      <p:ext uri="{BB962C8B-B14F-4D97-AF65-F5344CB8AC3E}">
        <p14:creationId xmlns:p14="http://schemas.microsoft.com/office/powerpoint/2010/main" val="264815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Points</a:t>
            </a:r>
            <a:endParaRPr lang="en-US" dirty="0"/>
          </a:p>
        </p:txBody>
      </p:sp>
      <p:sp>
        <p:nvSpPr>
          <p:cNvPr id="4" name="Content Placeholder 3"/>
          <p:cNvSpPr>
            <a:spLocks noGrp="1"/>
          </p:cNvSpPr>
          <p:nvPr>
            <p:ph sz="quarter" idx="1"/>
          </p:nvPr>
        </p:nvSpPr>
        <p:spPr/>
        <p:txBody>
          <a:bodyPr>
            <a:normAutofit/>
          </a:bodyPr>
          <a:lstStyle/>
          <a:p>
            <a:r>
              <a:rPr lang="en-US" sz="2400" dirty="0"/>
              <a:t>Plan-driven development </a:t>
            </a:r>
          </a:p>
          <a:p>
            <a:pPr lvl="1"/>
            <a:r>
              <a:rPr lang="en-US" sz="2400" dirty="0" smtClean="0"/>
              <a:t>organized </a:t>
            </a:r>
            <a:r>
              <a:rPr lang="en-US" sz="2400" dirty="0"/>
              <a:t>around a complete project plan that defines the project activities, the planned effort, the activity schedule and who is responsible for each activity.</a:t>
            </a:r>
            <a:endParaRPr lang="en-GB" sz="2400" dirty="0"/>
          </a:p>
          <a:p>
            <a:r>
              <a:rPr lang="en-US" sz="2400" dirty="0"/>
              <a:t>Project scheduling </a:t>
            </a:r>
            <a:endParaRPr lang="en-US" sz="2400" dirty="0" smtClean="0"/>
          </a:p>
          <a:p>
            <a:pPr lvl="1"/>
            <a:r>
              <a:rPr lang="en-US" sz="2400" dirty="0" smtClean="0"/>
              <a:t>Bar </a:t>
            </a:r>
            <a:r>
              <a:rPr lang="en-US" sz="2400" dirty="0"/>
              <a:t>charts </a:t>
            </a:r>
            <a:r>
              <a:rPr lang="en-US" sz="2400" dirty="0" smtClean="0"/>
              <a:t>and </a:t>
            </a:r>
            <a:r>
              <a:rPr lang="en-US" sz="2400" dirty="0"/>
              <a:t>staffing </a:t>
            </a:r>
            <a:r>
              <a:rPr lang="en-US" sz="2400" dirty="0" smtClean="0"/>
              <a:t>timelines are </a:t>
            </a:r>
            <a:r>
              <a:rPr lang="en-US" sz="2400" dirty="0"/>
              <a:t>the most commonly used schedule representations</a:t>
            </a:r>
            <a:endParaRPr lang="en-US" sz="2100" dirty="0" smtClean="0"/>
          </a:p>
          <a:p>
            <a:pPr>
              <a:lnSpc>
                <a:spcPct val="90000"/>
              </a:lnSpc>
            </a:pPr>
            <a:r>
              <a:rPr lang="en-GB" sz="2400" dirty="0" smtClean="0"/>
              <a:t>Milestone is a predictable outcome of an activity where some formal report of progress should be presented to management. </a:t>
            </a:r>
          </a:p>
          <a:p>
            <a:pPr>
              <a:lnSpc>
                <a:spcPct val="90000"/>
              </a:lnSpc>
            </a:pPr>
            <a:r>
              <a:rPr lang="en-GB" sz="2400" dirty="0" smtClean="0"/>
              <a:t>A deliverable is a milestone that is delivered to the project customer.</a:t>
            </a:r>
          </a:p>
          <a:p>
            <a:pPr>
              <a:lnSpc>
                <a:spcPct val="90000"/>
              </a:lnSpc>
            </a:pPr>
            <a:endParaRPr lang="en-GB" sz="2500" dirty="0" smtClean="0"/>
          </a:p>
        </p:txBody>
      </p:sp>
      <p:sp>
        <p:nvSpPr>
          <p:cNvPr id="3" name="Slide Number Placeholder 2"/>
          <p:cNvSpPr>
            <a:spLocks noGrp="1"/>
          </p:cNvSpPr>
          <p:nvPr>
            <p:ph type="sldNum" sz="quarter" idx="12"/>
          </p:nvPr>
        </p:nvSpPr>
        <p:spPr/>
        <p:txBody>
          <a:bodyPr/>
          <a:lstStyle/>
          <a:p>
            <a:fld id="{E6EFA536-BF07-417E-9D69-F23A20C07272}" type="slidenum">
              <a:rPr lang="en-US" smtClean="0"/>
              <a:pPr/>
              <a:t>23</a:t>
            </a:fld>
            <a:endParaRPr lang="en-US"/>
          </a:p>
        </p:txBody>
      </p:sp>
      <p:sp>
        <p:nvSpPr>
          <p:cNvPr id="15"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7"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8" name="section4"/>
          <p:cNvSpPr/>
          <p:nvPr/>
        </p:nvSpPr>
        <p:spPr>
          <a:xfrm>
            <a:off x="2540000" y="0"/>
            <a:ext cx="1379964"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Project Scheduling</a:t>
            </a:r>
            <a:endParaRPr lang="en-US" sz="1200">
              <a:solidFill>
                <a:srgbClr val="FFFFFF"/>
              </a:solidFill>
            </a:endParaRPr>
          </a:p>
        </p:txBody>
      </p:sp>
      <p:sp>
        <p:nvSpPr>
          <p:cNvPr id="19" name="section5"/>
          <p:cNvSpPr/>
          <p:nvPr/>
        </p:nvSpPr>
        <p:spPr>
          <a:xfrm>
            <a:off x="3924299"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Summary</a:t>
            </a:r>
            <a:endParaRPr lang="en-US" sz="1400" u="sng">
              <a:solidFill>
                <a:srgbClr val="17375E"/>
              </a:solidFill>
            </a:endParaRPr>
          </a:p>
        </p:txBody>
      </p:sp>
      <p:sp>
        <p:nvSpPr>
          <p:cNvPr id="23"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B"/>
          <p:cNvSpPr/>
          <p:nvPr/>
        </p:nvSpPr>
        <p:spPr>
          <a:xfrm>
            <a:off x="12700" y="6718300"/>
            <a:ext cx="77216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23 of 23</a:t>
            </a:r>
            <a:endParaRPr lang="en-US" sz="1400" b="1">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wipe(down)">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wipe(down)">
                                      <p:cBhvr>
                                        <p:cTn id="15" dur="500"/>
                                        <p:tgtEl>
                                          <p:spTgt spid="4">
                                            <p:txEl>
                                              <p:pRg st="2" end="2"/>
                                            </p:tx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wipe(down)">
                                      <p:cBhvr>
                                        <p:cTn id="18" dur="500"/>
                                        <p:tgtEl>
                                          <p:spTgt spid="4">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wipe(down)">
                                      <p:cBhvr>
                                        <p:cTn id="23" dur="500"/>
                                        <p:tgtEl>
                                          <p:spTgt spid="4">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4">
                                            <p:txEl>
                                              <p:pRg st="5" end="5"/>
                                            </p:txEl>
                                          </p:spTgt>
                                        </p:tgtEl>
                                        <p:attrNameLst>
                                          <p:attrName>style.visibility</p:attrName>
                                        </p:attrNameLst>
                                      </p:cBhvr>
                                      <p:to>
                                        <p:strVal val="visible"/>
                                      </p:to>
                                    </p:set>
                                    <p:animEffect transition="in" filter="wipe(down)">
                                      <p:cBhvr>
                                        <p:cTn id="28"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pPr eaLnBrk="1" hangingPunct="1"/>
            <a:r>
              <a:rPr lang="en-US" smtClean="0"/>
              <a:t>Project planning process</a:t>
            </a:r>
          </a:p>
        </p:txBody>
      </p:sp>
      <p:sp>
        <p:nvSpPr>
          <p:cNvPr id="16387" name="Rectangle 3"/>
          <p:cNvSpPr>
            <a:spLocks noGrp="1" noChangeArrowheads="1"/>
          </p:cNvSpPr>
          <p:nvPr>
            <p:ph sz="quarter" idx="1"/>
          </p:nvPr>
        </p:nvSpPr>
        <p:spPr/>
        <p:txBody>
          <a:bodyPr/>
          <a:lstStyle/>
          <a:p>
            <a:pPr eaLnBrk="1" hangingPunct="1"/>
            <a:endParaRPr lang="en-US" dirty="0" smtClean="0"/>
          </a:p>
          <a:p>
            <a:pPr eaLnBrk="1" hangingPunct="1"/>
            <a:r>
              <a:rPr lang="en-US" dirty="0" smtClean="0"/>
              <a:t>Assess the project constraints</a:t>
            </a:r>
          </a:p>
          <a:p>
            <a:pPr lvl="1" eaLnBrk="1" hangingPunct="1"/>
            <a:r>
              <a:rPr lang="en-US" dirty="0" smtClean="0"/>
              <a:t>Required delivery date</a:t>
            </a:r>
          </a:p>
          <a:p>
            <a:pPr lvl="1" eaLnBrk="1" hangingPunct="1"/>
            <a:r>
              <a:rPr lang="en-US" dirty="0" smtClean="0"/>
              <a:t>Staff available</a:t>
            </a:r>
          </a:p>
          <a:p>
            <a:pPr lvl="1" eaLnBrk="1" hangingPunct="1"/>
            <a:r>
              <a:rPr lang="en-US" dirty="0" smtClean="0"/>
              <a:t>Overall budget ……..</a:t>
            </a:r>
          </a:p>
          <a:p>
            <a:pPr eaLnBrk="1" hangingPunct="1"/>
            <a:endParaRPr lang="en-US" dirty="0" smtClean="0"/>
          </a:p>
          <a:p>
            <a:pPr eaLnBrk="1" hangingPunct="1"/>
            <a:r>
              <a:rPr lang="en-US" dirty="0" smtClean="0"/>
              <a:t>Define Process milestone and deliverables</a:t>
            </a:r>
          </a:p>
        </p:txBody>
      </p:sp>
      <p:sp>
        <p:nvSpPr>
          <p:cNvPr id="11266" name="Slide Number Placeholder 5"/>
          <p:cNvSpPr>
            <a:spLocks noGrp="1"/>
          </p:cNvSpPr>
          <p:nvPr>
            <p:ph type="sldNum" sz="quarter" idx="12"/>
          </p:nvPr>
        </p:nvSpPr>
        <p:spPr>
          <a:noFill/>
        </p:spPr>
        <p:txBody>
          <a:bodyPr/>
          <a:lstStyle/>
          <a:p>
            <a:fld id="{D588C18F-B8A3-4FDC-B107-A90D481AF3C5}" type="slidenum">
              <a:rPr lang="en-US"/>
              <a:pPr/>
              <a:t>3</a:t>
            </a:fld>
            <a:endParaRPr lang="en-US"/>
          </a:p>
        </p:txBody>
      </p:sp>
      <p:sp>
        <p:nvSpPr>
          <p:cNvPr id="12"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ection2"/>
          <p:cNvSpPr/>
          <p:nvPr/>
        </p:nvSpPr>
        <p:spPr>
          <a:xfrm>
            <a:off x="-1"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Introduction</a:t>
            </a:r>
            <a:endParaRPr lang="en-US" sz="1400" u="sng">
              <a:solidFill>
                <a:srgbClr val="17375E"/>
              </a:solidFill>
            </a:endParaRPr>
          </a:p>
        </p:txBody>
      </p:sp>
      <p:sp>
        <p:nvSpPr>
          <p:cNvPr id="14"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5" name="section4"/>
          <p:cNvSpPr/>
          <p:nvPr/>
        </p:nvSpPr>
        <p:spPr>
          <a:xfrm>
            <a:off x="2540000" y="0"/>
            <a:ext cx="1379964"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Project Scheduling</a:t>
            </a:r>
            <a:endParaRPr lang="en-US" sz="1200">
              <a:solidFill>
                <a:srgbClr val="FFFFFF"/>
              </a:solidFill>
            </a:endParaRPr>
          </a:p>
        </p:txBody>
      </p:sp>
      <p:sp>
        <p:nvSpPr>
          <p:cNvPr id="16" name="section5"/>
          <p:cNvSpPr/>
          <p:nvPr/>
        </p:nvSpPr>
        <p:spPr>
          <a:xfrm>
            <a:off x="39242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PB"/>
          <p:cNvSpPr/>
          <p:nvPr/>
        </p:nvSpPr>
        <p:spPr>
          <a:xfrm>
            <a:off x="12700" y="6718300"/>
            <a:ext cx="985078"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3 of 23</a:t>
            </a:r>
            <a:endParaRPr lang="en-US" sz="1400" b="1">
              <a:solidFill>
                <a:srgbClr val="FFFFFF"/>
              </a:solidFill>
            </a:endParaRPr>
          </a:p>
        </p:txBody>
      </p:sp>
    </p:spTree>
    <p:extLst>
      <p:ext uri="{BB962C8B-B14F-4D97-AF65-F5344CB8AC3E}">
        <p14:creationId xmlns:p14="http://schemas.microsoft.com/office/powerpoint/2010/main" val="846721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p:txBody>
          <a:bodyPr/>
          <a:lstStyle/>
          <a:p>
            <a:pPr eaLnBrk="1" hangingPunct="1"/>
            <a:r>
              <a:rPr lang="en-US" dirty="0" smtClean="0"/>
              <a:t>Milestones &amp; Deliverables</a:t>
            </a:r>
          </a:p>
        </p:txBody>
      </p:sp>
      <p:sp>
        <p:nvSpPr>
          <p:cNvPr id="21507" name="Rectangle 3"/>
          <p:cNvSpPr>
            <a:spLocks noGrp="1" noChangeArrowheads="1"/>
          </p:cNvSpPr>
          <p:nvPr>
            <p:ph sz="quarter" idx="1"/>
          </p:nvPr>
        </p:nvSpPr>
        <p:spPr/>
        <p:txBody>
          <a:bodyPr>
            <a:normAutofit/>
          </a:bodyPr>
          <a:lstStyle/>
          <a:p>
            <a:r>
              <a:rPr lang="en-GB" b="1" i="1" dirty="0" smtClean="0"/>
              <a:t>Milestones</a:t>
            </a:r>
          </a:p>
          <a:p>
            <a:pPr lvl="1"/>
            <a:r>
              <a:rPr lang="en-GB" dirty="0" smtClean="0"/>
              <a:t> end-point of a process activity. </a:t>
            </a:r>
          </a:p>
          <a:p>
            <a:pPr lvl="1"/>
            <a:r>
              <a:rPr lang="en-US" dirty="0" smtClean="0"/>
              <a:t>points </a:t>
            </a:r>
            <a:r>
              <a:rPr lang="en-US" dirty="0"/>
              <a:t>in the schedule against which you can assess progress, </a:t>
            </a:r>
            <a:endParaRPr lang="en-US" dirty="0" smtClean="0"/>
          </a:p>
          <a:p>
            <a:pPr lvl="1"/>
            <a:r>
              <a:rPr lang="en-US" dirty="0" smtClean="0"/>
              <a:t>e.g., handover </a:t>
            </a:r>
            <a:r>
              <a:rPr lang="en-US" dirty="0"/>
              <a:t>of the system for testing. </a:t>
            </a:r>
          </a:p>
          <a:p>
            <a:pPr eaLnBrk="1" hangingPunct="1"/>
            <a:endParaRPr lang="en-GB" dirty="0" smtClean="0"/>
          </a:p>
          <a:p>
            <a:pPr eaLnBrk="1" hangingPunct="1"/>
            <a:r>
              <a:rPr lang="en-GB" b="1" i="1" dirty="0" smtClean="0"/>
              <a:t>Deliverables</a:t>
            </a:r>
            <a:r>
              <a:rPr lang="en-GB" dirty="0" smtClean="0"/>
              <a:t> </a:t>
            </a:r>
          </a:p>
          <a:p>
            <a:pPr lvl="1"/>
            <a:r>
              <a:rPr lang="en-GB" dirty="0" smtClean="0"/>
              <a:t>project results delivered to customers.</a:t>
            </a:r>
          </a:p>
          <a:p>
            <a:pPr lvl="1"/>
            <a:r>
              <a:rPr lang="en-US" dirty="0"/>
              <a:t>e.g. a requirements document for the system</a:t>
            </a:r>
            <a:endParaRPr lang="en-US" dirty="0" smtClean="0"/>
          </a:p>
        </p:txBody>
      </p:sp>
      <p:sp>
        <p:nvSpPr>
          <p:cNvPr id="16386" name="Slide Number Placeholder 5"/>
          <p:cNvSpPr>
            <a:spLocks noGrp="1"/>
          </p:cNvSpPr>
          <p:nvPr>
            <p:ph type="sldNum" sz="quarter" idx="12"/>
          </p:nvPr>
        </p:nvSpPr>
        <p:spPr>
          <a:noFill/>
        </p:spPr>
        <p:txBody>
          <a:bodyPr/>
          <a:lstStyle/>
          <a:p>
            <a:fld id="{B33D01A2-C312-4FAA-ABBB-C608FCB68803}" type="slidenum">
              <a:rPr lang="ar-SA"/>
              <a:pPr/>
              <a:t>4</a:t>
            </a:fld>
            <a:endParaRPr lang="en-US"/>
          </a:p>
        </p:txBody>
      </p:sp>
      <p:sp>
        <p:nvSpPr>
          <p:cNvPr id="12"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ection2"/>
          <p:cNvSpPr/>
          <p:nvPr/>
        </p:nvSpPr>
        <p:spPr>
          <a:xfrm>
            <a:off x="-1"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Introduction</a:t>
            </a:r>
            <a:endParaRPr lang="en-US" sz="1400" u="sng">
              <a:solidFill>
                <a:srgbClr val="17375E"/>
              </a:solidFill>
            </a:endParaRPr>
          </a:p>
        </p:txBody>
      </p:sp>
      <p:sp>
        <p:nvSpPr>
          <p:cNvPr id="14"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5" name="section4"/>
          <p:cNvSpPr/>
          <p:nvPr/>
        </p:nvSpPr>
        <p:spPr>
          <a:xfrm>
            <a:off x="2540000" y="0"/>
            <a:ext cx="1379964"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Project Scheduling</a:t>
            </a:r>
            <a:endParaRPr lang="en-US" sz="1200">
              <a:solidFill>
                <a:srgbClr val="FFFFFF"/>
              </a:solidFill>
            </a:endParaRPr>
          </a:p>
        </p:txBody>
      </p:sp>
      <p:sp>
        <p:nvSpPr>
          <p:cNvPr id="16" name="section5"/>
          <p:cNvSpPr/>
          <p:nvPr/>
        </p:nvSpPr>
        <p:spPr>
          <a:xfrm>
            <a:off x="39242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PB"/>
          <p:cNvSpPr/>
          <p:nvPr/>
        </p:nvSpPr>
        <p:spPr>
          <a:xfrm>
            <a:off x="12700" y="6718300"/>
            <a:ext cx="1321904"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4 of 23</a:t>
            </a:r>
            <a:endParaRPr lang="en-US" sz="1400" b="1">
              <a:solidFill>
                <a:srgbClr val="FFFFFF"/>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Planning stages</a:t>
            </a:r>
            <a:endParaRPr lang="en-US" dirty="0"/>
          </a:p>
        </p:txBody>
      </p:sp>
      <p:sp>
        <p:nvSpPr>
          <p:cNvPr id="3" name="Content Placeholder 2"/>
          <p:cNvSpPr>
            <a:spLocks noGrp="1"/>
          </p:cNvSpPr>
          <p:nvPr>
            <p:ph sz="quarter" idx="1"/>
          </p:nvPr>
        </p:nvSpPr>
        <p:spPr/>
        <p:txBody>
          <a:bodyPr>
            <a:normAutofit lnSpcReduction="10000"/>
          </a:bodyPr>
          <a:lstStyle/>
          <a:p>
            <a:pPr marL="514350" indent="-514350">
              <a:buFont typeface="+mj-lt"/>
              <a:buAutoNum type="arabicPeriod"/>
            </a:pPr>
            <a:r>
              <a:rPr lang="en-US" b="1" dirty="0" smtClean="0"/>
              <a:t>Proposal stage</a:t>
            </a:r>
            <a:r>
              <a:rPr lang="en-US" dirty="0" smtClean="0"/>
              <a:t>:  </a:t>
            </a:r>
            <a:br>
              <a:rPr lang="en-US" dirty="0" smtClean="0"/>
            </a:br>
            <a:r>
              <a:rPr lang="en-US" dirty="0" smtClean="0"/>
              <a:t>when you are bidding for a contract to develop or provide a software system. </a:t>
            </a:r>
          </a:p>
          <a:p>
            <a:pPr marL="514350" indent="-514350">
              <a:buFont typeface="+mj-lt"/>
              <a:buAutoNum type="arabicPeriod"/>
            </a:pPr>
            <a:r>
              <a:rPr lang="en-US" b="1" dirty="0" smtClean="0"/>
              <a:t>Project startup phase</a:t>
            </a:r>
            <a:r>
              <a:rPr lang="en-US" dirty="0" smtClean="0"/>
              <a:t>: </a:t>
            </a:r>
            <a:br>
              <a:rPr lang="en-US" dirty="0" smtClean="0"/>
            </a:br>
            <a:r>
              <a:rPr lang="en-US" dirty="0" smtClean="0"/>
              <a:t>when you have to plan who will work on the project, how the project will be broken down into increments, how resources will be allocated across your company, etc. </a:t>
            </a:r>
          </a:p>
          <a:p>
            <a:pPr marL="514350" indent="-514350">
              <a:buFont typeface="+mj-lt"/>
              <a:buAutoNum type="arabicPeriod"/>
            </a:pPr>
            <a:r>
              <a:rPr lang="en-US" b="1" dirty="0" smtClean="0"/>
              <a:t>Periodically throughout the project</a:t>
            </a:r>
            <a:r>
              <a:rPr lang="en-US" dirty="0"/>
              <a:t>:</a:t>
            </a:r>
            <a:r>
              <a:rPr lang="en-US" dirty="0" smtClean="0"/>
              <a:t> </a:t>
            </a:r>
            <a:br>
              <a:rPr lang="en-US" dirty="0" smtClean="0"/>
            </a:br>
            <a:r>
              <a:rPr lang="en-US" dirty="0" smtClean="0"/>
              <a:t>when you modify your plan in the light of experience gained and information from monitoring the progress of the work. </a:t>
            </a:r>
            <a:endParaRPr lang="en-US" dirty="0"/>
          </a:p>
        </p:txBody>
      </p:sp>
      <p:sp>
        <p:nvSpPr>
          <p:cNvPr id="14"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ection2"/>
          <p:cNvSpPr/>
          <p:nvPr/>
        </p:nvSpPr>
        <p:spPr>
          <a:xfrm>
            <a:off x="-1"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Introduction</a:t>
            </a:r>
            <a:endParaRPr lang="en-US" sz="1400" u="sng">
              <a:solidFill>
                <a:srgbClr val="17375E"/>
              </a:solidFill>
            </a:endParaRPr>
          </a:p>
        </p:txBody>
      </p:sp>
      <p:sp>
        <p:nvSpPr>
          <p:cNvPr id="16"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7" name="section4"/>
          <p:cNvSpPr/>
          <p:nvPr/>
        </p:nvSpPr>
        <p:spPr>
          <a:xfrm>
            <a:off x="2540000" y="0"/>
            <a:ext cx="1379964"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Project Scheduling</a:t>
            </a:r>
            <a:endParaRPr lang="en-US" sz="1200">
              <a:solidFill>
                <a:srgbClr val="FFFFFF"/>
              </a:solidFill>
            </a:endParaRPr>
          </a:p>
        </p:txBody>
      </p:sp>
      <p:sp>
        <p:nvSpPr>
          <p:cNvPr id="18" name="section5"/>
          <p:cNvSpPr/>
          <p:nvPr/>
        </p:nvSpPr>
        <p:spPr>
          <a:xfrm>
            <a:off x="39242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2"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PB"/>
          <p:cNvSpPr/>
          <p:nvPr/>
        </p:nvSpPr>
        <p:spPr>
          <a:xfrm>
            <a:off x="12700" y="6718300"/>
            <a:ext cx="165873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5 of 23</a:t>
            </a:r>
            <a:endParaRPr lang="en-US" sz="1400" b="1">
              <a:solidFill>
                <a:srgbClr val="FFFFFF"/>
              </a:solidFill>
            </a:endParaRPr>
          </a:p>
        </p:txBody>
      </p:sp>
    </p:spTree>
    <p:extLst>
      <p:ext uri="{BB962C8B-B14F-4D97-AF65-F5344CB8AC3E}">
        <p14:creationId xmlns:p14="http://schemas.microsoft.com/office/powerpoint/2010/main" val="3410895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Plan-driven development</a:t>
            </a:r>
            <a:endParaRPr lang="en-US" dirty="0"/>
          </a:p>
        </p:txBody>
      </p:sp>
      <p:sp>
        <p:nvSpPr>
          <p:cNvPr id="3" name="Content Placeholder 2"/>
          <p:cNvSpPr>
            <a:spLocks noGrp="1"/>
          </p:cNvSpPr>
          <p:nvPr>
            <p:ph sz="quarter" idx="1"/>
          </p:nvPr>
        </p:nvSpPr>
        <p:spPr/>
        <p:txBody>
          <a:bodyPr/>
          <a:lstStyle/>
          <a:p>
            <a:r>
              <a:rPr lang="en-US" dirty="0" smtClean="0"/>
              <a:t>Plan-driven or plan-based development </a:t>
            </a:r>
            <a:br>
              <a:rPr lang="en-US" dirty="0" smtClean="0"/>
            </a:br>
            <a:r>
              <a:rPr lang="en-US" dirty="0" smtClean="0"/>
              <a:t>is an approach to software engineering </a:t>
            </a:r>
            <a:br>
              <a:rPr lang="en-US" dirty="0" smtClean="0"/>
            </a:br>
            <a:r>
              <a:rPr lang="en-US" dirty="0" smtClean="0"/>
              <a:t>where the development process is planned in detail. </a:t>
            </a:r>
          </a:p>
          <a:p>
            <a:pPr lvl="1"/>
            <a:r>
              <a:rPr lang="en-US" dirty="0" smtClean="0"/>
              <a:t>Plan-driven development is based on engineering project management  techniques and is the ‘traditional’ way of managing large software development projects. </a:t>
            </a:r>
          </a:p>
          <a:p>
            <a:r>
              <a:rPr lang="en-US" dirty="0" smtClean="0"/>
              <a:t>A project plan is created that records the work to be done, who will do it, the development schedule and the work products. </a:t>
            </a:r>
          </a:p>
          <a:p>
            <a:r>
              <a:rPr lang="en-US" dirty="0" smtClean="0"/>
              <a:t>Managers use the plan to support project decision making and as a way of measuring progress. </a:t>
            </a:r>
            <a:endParaRPr lang="en-US" dirty="0"/>
          </a:p>
        </p:txBody>
      </p:sp>
      <p:grpSp>
        <p:nvGrpSpPr>
          <p:cNvPr id="4" name="Group 3"/>
          <p:cNvGrpSpPr/>
          <p:nvPr/>
        </p:nvGrpSpPr>
        <p:grpSpPr>
          <a:xfrm>
            <a:off x="6324601" y="406400"/>
            <a:ext cx="2438401" cy="1391194"/>
            <a:chOff x="5203650" y="328004"/>
            <a:chExt cx="3924136" cy="2238858"/>
          </a:xfrm>
        </p:grpSpPr>
        <p:sp>
          <p:nvSpPr>
            <p:cNvPr id="5" name="Horizontal Scroll 4"/>
            <p:cNvSpPr/>
            <p:nvPr/>
          </p:nvSpPr>
          <p:spPr>
            <a:xfrm>
              <a:off x="6131796" y="638504"/>
              <a:ext cx="2995990" cy="1371603"/>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4000" dirty="0" smtClean="0"/>
                <a:t>23.2</a:t>
              </a:r>
              <a:endParaRPr lang="en-US" sz="4000" dirty="0"/>
            </a:p>
          </p:txBody>
        </p:sp>
        <p:pic>
          <p:nvPicPr>
            <p:cNvPr id="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ection2"/>
          <p:cNvSpPr/>
          <p:nvPr/>
        </p:nvSpPr>
        <p:spPr>
          <a:xfrm>
            <a:off x="-1"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Introduction</a:t>
            </a:r>
            <a:endParaRPr lang="en-US" sz="1400" u="sng">
              <a:solidFill>
                <a:srgbClr val="17375E"/>
              </a:solidFill>
            </a:endParaRPr>
          </a:p>
        </p:txBody>
      </p:sp>
      <p:sp>
        <p:nvSpPr>
          <p:cNvPr id="19"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20" name="section4"/>
          <p:cNvSpPr/>
          <p:nvPr/>
        </p:nvSpPr>
        <p:spPr>
          <a:xfrm>
            <a:off x="2540000" y="0"/>
            <a:ext cx="1379964"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Project Scheduling</a:t>
            </a:r>
            <a:endParaRPr lang="en-US" sz="1200">
              <a:solidFill>
                <a:srgbClr val="FFFFFF"/>
              </a:solidFill>
            </a:endParaRPr>
          </a:p>
        </p:txBody>
      </p:sp>
      <p:sp>
        <p:nvSpPr>
          <p:cNvPr id="21" name="section5"/>
          <p:cNvSpPr/>
          <p:nvPr/>
        </p:nvSpPr>
        <p:spPr>
          <a:xfrm>
            <a:off x="39242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5"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PB"/>
          <p:cNvSpPr/>
          <p:nvPr/>
        </p:nvSpPr>
        <p:spPr>
          <a:xfrm>
            <a:off x="12700" y="6718300"/>
            <a:ext cx="1995556"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6 of 23</a:t>
            </a:r>
            <a:endParaRPr lang="en-US" sz="1400" b="1">
              <a:solidFill>
                <a:srgbClr val="FFFFFF"/>
              </a:solidFill>
            </a:endParaRPr>
          </a:p>
        </p:txBody>
      </p:sp>
    </p:spTree>
    <p:extLst>
      <p:ext uri="{BB962C8B-B14F-4D97-AF65-F5344CB8AC3E}">
        <p14:creationId xmlns:p14="http://schemas.microsoft.com/office/powerpoint/2010/main" val="4238335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Plan-driven development – pros and cons</a:t>
            </a:r>
            <a:endParaRPr lang="en-US" dirty="0"/>
          </a:p>
        </p:txBody>
      </p:sp>
      <p:sp>
        <p:nvSpPr>
          <p:cNvPr id="3" name="Content Placeholder 2"/>
          <p:cNvSpPr>
            <a:spLocks noGrp="1"/>
          </p:cNvSpPr>
          <p:nvPr>
            <p:ph sz="quarter" idx="1"/>
          </p:nvPr>
        </p:nvSpPr>
        <p:spPr>
          <a:xfrm>
            <a:off x="1028700" y="1219200"/>
            <a:ext cx="7658100" cy="4937760"/>
          </a:xfrm>
        </p:spPr>
        <p:txBody>
          <a:bodyPr/>
          <a:lstStyle/>
          <a:p>
            <a:pPr marL="0" indent="0">
              <a:buNone/>
            </a:pPr>
            <a:r>
              <a:rPr lang="en-US" dirty="0" smtClean="0"/>
              <a:t>early planning allows organizational issues (availability of staff, other projects, etc.) to be closely taken into account, and that potential problems and dependencies are discovered before the project starts, rather than once the project is underway.</a:t>
            </a:r>
            <a:r>
              <a:rPr lang="en-GB" dirty="0" smtClean="0"/>
              <a:t> </a:t>
            </a:r>
            <a:endParaRPr lang="en-US" dirty="0" smtClean="0"/>
          </a:p>
          <a:p>
            <a:pPr marL="0" indent="0">
              <a:buNone/>
            </a:pPr>
            <a:endParaRPr lang="en-US" dirty="0" smtClean="0"/>
          </a:p>
          <a:p>
            <a:pPr marL="0" indent="0">
              <a:buNone/>
            </a:pPr>
            <a:r>
              <a:rPr lang="en-US" dirty="0" smtClean="0"/>
              <a:t>many early decisions have to be revised because of changes to the environment in which the software is to be developed and used. </a:t>
            </a:r>
          </a:p>
        </p:txBody>
      </p:sp>
      <p:pic>
        <p:nvPicPr>
          <p:cNvPr id="3078"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3928" y="1295400"/>
            <a:ext cx="754772" cy="9465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322817" y="3777892"/>
            <a:ext cx="694008" cy="870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ection2"/>
          <p:cNvSpPr/>
          <p:nvPr/>
        </p:nvSpPr>
        <p:spPr>
          <a:xfrm>
            <a:off x="-1"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Introduction</a:t>
            </a:r>
            <a:endParaRPr lang="en-US" sz="1400" u="sng">
              <a:solidFill>
                <a:srgbClr val="17375E"/>
              </a:solidFill>
            </a:endParaRPr>
          </a:p>
        </p:txBody>
      </p:sp>
      <p:sp>
        <p:nvSpPr>
          <p:cNvPr id="17"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8" name="section4"/>
          <p:cNvSpPr/>
          <p:nvPr/>
        </p:nvSpPr>
        <p:spPr>
          <a:xfrm>
            <a:off x="2540000" y="0"/>
            <a:ext cx="1379964"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Project Scheduling</a:t>
            </a:r>
            <a:endParaRPr lang="en-US" sz="1200">
              <a:solidFill>
                <a:srgbClr val="FFFFFF"/>
              </a:solidFill>
            </a:endParaRPr>
          </a:p>
        </p:txBody>
      </p:sp>
      <p:sp>
        <p:nvSpPr>
          <p:cNvPr id="19" name="section5"/>
          <p:cNvSpPr/>
          <p:nvPr/>
        </p:nvSpPr>
        <p:spPr>
          <a:xfrm>
            <a:off x="39242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3"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B"/>
          <p:cNvSpPr/>
          <p:nvPr/>
        </p:nvSpPr>
        <p:spPr>
          <a:xfrm>
            <a:off x="12700" y="6718300"/>
            <a:ext cx="2332383"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7 of 23</a:t>
            </a:r>
            <a:endParaRPr lang="en-US" sz="1400" b="1">
              <a:solidFill>
                <a:srgbClr val="FFFFFF"/>
              </a:solidFill>
            </a:endParaRPr>
          </a:p>
        </p:txBody>
      </p:sp>
    </p:spTree>
    <p:extLst>
      <p:ext uri="{BB962C8B-B14F-4D97-AF65-F5344CB8AC3E}">
        <p14:creationId xmlns:p14="http://schemas.microsoft.com/office/powerpoint/2010/main" val="40106012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3872147" y="990600"/>
            <a:ext cx="3595453" cy="5004807"/>
            <a:chOff x="3301888" y="1319794"/>
            <a:chExt cx="4276725" cy="5953125"/>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1296782">
              <a:off x="3301888" y="1319794"/>
              <a:ext cx="4276725" cy="595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ontent Placeholder 2"/>
            <p:cNvSpPr txBox="1">
              <a:spLocks/>
            </p:cNvSpPr>
            <p:nvPr/>
          </p:nvSpPr>
          <p:spPr>
            <a:xfrm rot="21246470">
              <a:off x="3514303" y="1652174"/>
              <a:ext cx="3667736" cy="5333138"/>
            </a:xfrm>
            <a:prstGeom prst="rect">
              <a:avLst/>
            </a:prstGeom>
          </p:spPr>
          <p:txBody>
            <a:bodyPr vert="horz">
              <a:normAutofit/>
            </a:bodyPr>
            <a:lst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marL="0" indent="0">
                <a:buNone/>
              </a:pPr>
              <a:r>
                <a:rPr lang="en-US" dirty="0" smtClean="0"/>
                <a:t>         Project Plan </a:t>
              </a:r>
            </a:p>
            <a:p>
              <a:pPr marL="0" indent="0">
                <a:buNone/>
              </a:pPr>
              <a:endParaRPr lang="en-US" dirty="0" smtClean="0"/>
            </a:p>
            <a:p>
              <a:pPr lvl="1"/>
              <a:r>
                <a:rPr lang="en-US" sz="1800" dirty="0" smtClean="0"/>
                <a:t>Introduction	</a:t>
              </a:r>
              <a:endParaRPr lang="en-GB" sz="1800" dirty="0" smtClean="0"/>
            </a:p>
            <a:p>
              <a:pPr lvl="1"/>
              <a:r>
                <a:rPr lang="en-US" sz="1800" dirty="0" smtClean="0"/>
                <a:t>Project organization</a:t>
              </a:r>
              <a:endParaRPr lang="en-GB" sz="1800" dirty="0" smtClean="0"/>
            </a:p>
            <a:p>
              <a:pPr lvl="1"/>
              <a:r>
                <a:rPr lang="en-US" sz="1800" dirty="0" smtClean="0"/>
                <a:t>Risk analysis</a:t>
              </a:r>
              <a:endParaRPr lang="en-GB" sz="1800" dirty="0" smtClean="0"/>
            </a:p>
            <a:p>
              <a:pPr lvl="1"/>
              <a:r>
                <a:rPr lang="en-US" sz="1800" dirty="0" smtClean="0"/>
                <a:t>Hardware and software resource requirements</a:t>
              </a:r>
              <a:endParaRPr lang="en-GB" sz="1800" dirty="0" smtClean="0"/>
            </a:p>
            <a:p>
              <a:pPr lvl="1"/>
              <a:r>
                <a:rPr lang="en-US" sz="1800" dirty="0" smtClean="0"/>
                <a:t>Work breakdown </a:t>
              </a:r>
            </a:p>
            <a:p>
              <a:pPr lvl="1"/>
              <a:r>
                <a:rPr lang="en-US" sz="1800" dirty="0" smtClean="0"/>
                <a:t>Project schedule</a:t>
              </a:r>
              <a:endParaRPr lang="en-GB" sz="1800" dirty="0" smtClean="0"/>
            </a:p>
            <a:p>
              <a:pPr lvl="1"/>
              <a:r>
                <a:rPr lang="en-US" sz="1800" dirty="0" smtClean="0"/>
                <a:t>Monitoring and reporting mechanisms </a:t>
              </a:r>
              <a:endParaRPr lang="en-US" sz="1800" dirty="0"/>
            </a:p>
          </p:txBody>
        </p:sp>
      </p:grpSp>
      <p:sp>
        <p:nvSpPr>
          <p:cNvPr id="2" name="Title 1"/>
          <p:cNvSpPr>
            <a:spLocks noGrp="1"/>
          </p:cNvSpPr>
          <p:nvPr>
            <p:ph type="title"/>
          </p:nvPr>
        </p:nvSpPr>
        <p:spPr/>
        <p:txBody>
          <a:bodyPr/>
          <a:lstStyle/>
          <a:p>
            <a:r>
              <a:rPr lang="en-US" dirty="0" smtClean="0"/>
              <a:t>Project plans</a:t>
            </a:r>
            <a:endParaRPr lang="en-US" dirty="0"/>
          </a:p>
        </p:txBody>
      </p:sp>
      <p:sp>
        <p:nvSpPr>
          <p:cNvPr id="3" name="Content Placeholder 2"/>
          <p:cNvSpPr>
            <a:spLocks noGrp="1"/>
          </p:cNvSpPr>
          <p:nvPr>
            <p:ph sz="quarter" idx="1"/>
          </p:nvPr>
        </p:nvSpPr>
        <p:spPr>
          <a:xfrm>
            <a:off x="457200" y="1219200"/>
            <a:ext cx="2971800" cy="5333137"/>
          </a:xfrm>
        </p:spPr>
        <p:txBody>
          <a:bodyPr>
            <a:normAutofit/>
          </a:bodyPr>
          <a:lstStyle/>
          <a:p>
            <a:r>
              <a:rPr lang="en-US" dirty="0" smtClean="0"/>
              <a:t>project plan sets out the resources </a:t>
            </a:r>
            <a:br>
              <a:rPr lang="en-US" dirty="0" smtClean="0"/>
            </a:br>
            <a:r>
              <a:rPr lang="en-US" dirty="0" smtClean="0"/>
              <a:t>available to the project, the work breakdown and a schedule for carrying out the work. </a:t>
            </a:r>
          </a:p>
        </p:txBody>
      </p:sp>
      <p:grpSp>
        <p:nvGrpSpPr>
          <p:cNvPr id="4" name="Group 3"/>
          <p:cNvGrpSpPr/>
          <p:nvPr/>
        </p:nvGrpSpPr>
        <p:grpSpPr>
          <a:xfrm>
            <a:off x="6629400" y="228600"/>
            <a:ext cx="1905000" cy="1127125"/>
            <a:chOff x="5203650" y="328004"/>
            <a:chExt cx="3783987" cy="2238858"/>
          </a:xfrm>
        </p:grpSpPr>
        <p:sp>
          <p:nvSpPr>
            <p:cNvPr id="5" name="Horizontal Scroll 4"/>
            <p:cNvSpPr/>
            <p:nvPr/>
          </p:nvSpPr>
          <p:spPr>
            <a:xfrm>
              <a:off x="6131796" y="638504"/>
              <a:ext cx="2855841" cy="1371602"/>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dirty="0" smtClean="0"/>
                <a:t>23.2.1</a:t>
              </a:r>
              <a:endParaRPr lang="en-US" sz="3200" dirty="0"/>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9"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21" name="section3"/>
          <p:cNvSpPr/>
          <p:nvPr/>
        </p:nvSpPr>
        <p:spPr>
          <a:xfrm>
            <a:off x="1270000"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Project Plan</a:t>
            </a:r>
            <a:endParaRPr lang="en-US" sz="1400" u="sng">
              <a:solidFill>
                <a:srgbClr val="17375E"/>
              </a:solidFill>
            </a:endParaRPr>
          </a:p>
        </p:txBody>
      </p:sp>
      <p:sp>
        <p:nvSpPr>
          <p:cNvPr id="22" name="section4"/>
          <p:cNvSpPr/>
          <p:nvPr/>
        </p:nvSpPr>
        <p:spPr>
          <a:xfrm>
            <a:off x="2540000" y="0"/>
            <a:ext cx="1379964"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Project Scheduling</a:t>
            </a:r>
            <a:endParaRPr lang="en-US" sz="1200">
              <a:solidFill>
                <a:srgbClr val="FFFFFF"/>
              </a:solidFill>
            </a:endParaRPr>
          </a:p>
        </p:txBody>
      </p:sp>
      <p:sp>
        <p:nvSpPr>
          <p:cNvPr id="23" name="section5"/>
          <p:cNvSpPr/>
          <p:nvPr/>
        </p:nvSpPr>
        <p:spPr>
          <a:xfrm>
            <a:off x="39242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7"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PB"/>
          <p:cNvSpPr/>
          <p:nvPr/>
        </p:nvSpPr>
        <p:spPr>
          <a:xfrm>
            <a:off x="12700" y="6718300"/>
            <a:ext cx="2669209"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8 of 23</a:t>
            </a:r>
            <a:endParaRPr lang="en-US" sz="1400" b="1">
              <a:solidFill>
                <a:srgbClr val="FFFFFF"/>
              </a:solidFill>
            </a:endParaRPr>
          </a:p>
        </p:txBody>
      </p:sp>
    </p:spTree>
    <p:extLst>
      <p:ext uri="{BB962C8B-B14F-4D97-AF65-F5344CB8AC3E}">
        <p14:creationId xmlns:p14="http://schemas.microsoft.com/office/powerpoint/2010/main" val="88037454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a:t>
            </a:r>
            <a:r>
              <a:rPr lang="en-US" dirty="0"/>
              <a:t>plan supplements</a:t>
            </a:r>
            <a:r>
              <a:rPr lang="en-GB" dirty="0" smtClean="0"/>
              <a:t> </a:t>
            </a:r>
            <a:endParaRPr lang="en-US" dirty="0"/>
          </a:p>
        </p:txBody>
      </p:sp>
      <p:graphicFrame>
        <p:nvGraphicFramePr>
          <p:cNvPr id="4" name="Content Placeholder 3"/>
          <p:cNvGraphicFramePr>
            <a:graphicFrameLocks noGrp="1"/>
          </p:cNvGraphicFramePr>
          <p:nvPr>
            <p:ph sz="quarter" idx="1"/>
          </p:nvPr>
        </p:nvGraphicFramePr>
        <p:xfrm>
          <a:off x="457200" y="1958946"/>
          <a:ext cx="8229600" cy="3322320"/>
        </p:xfrm>
        <a:graphic>
          <a:graphicData uri="http://schemas.openxmlformats.org/drawingml/2006/table">
            <a:tbl>
              <a:tblPr firstRow="1" bandRow="1">
                <a:tableStyleId>{5C22544A-7EE6-4342-B048-85BDC9FD1C3A}</a:tableStyleId>
              </a:tblPr>
              <a:tblGrid>
                <a:gridCol w="3096360"/>
                <a:gridCol w="5133240"/>
              </a:tblGrid>
              <a:tr h="370840">
                <a:tc>
                  <a:txBody>
                    <a:bodyPr/>
                    <a:lstStyle/>
                    <a:p>
                      <a:pPr algn="just">
                        <a:spcAft>
                          <a:spcPts val="0"/>
                        </a:spcAft>
                      </a:pPr>
                      <a:r>
                        <a:rPr lang="en-US" sz="1600" b="1" dirty="0" smtClean="0">
                          <a:solidFill>
                            <a:srgbClr val="000000"/>
                          </a:solidFill>
                          <a:latin typeface="Arial"/>
                          <a:ea typeface="Times New Roman"/>
                          <a:cs typeface="Arial"/>
                        </a:rPr>
                        <a:t>Plan</a:t>
                      </a:r>
                      <a:endParaRPr lang="en-GB" sz="1600" b="1" dirty="0">
                        <a:solidFill>
                          <a:srgbClr val="000000"/>
                        </a:solidFill>
                        <a:latin typeface="Arial"/>
                        <a:ea typeface="Times New Roman"/>
                        <a:cs typeface="Arial"/>
                      </a:endParaRPr>
                    </a:p>
                  </a:txBody>
                  <a:tcPr marL="54610" marR="54610" marT="91440" marB="91440"/>
                </a:tc>
                <a:tc>
                  <a:txBody>
                    <a:bodyPr/>
                    <a:lstStyle/>
                    <a:p>
                      <a:pPr algn="just">
                        <a:spcAft>
                          <a:spcPts val="0"/>
                        </a:spcAft>
                      </a:pPr>
                      <a:r>
                        <a:rPr lang="en-US" sz="1600" b="1" dirty="0" smtClean="0">
                          <a:solidFill>
                            <a:srgbClr val="000000"/>
                          </a:solidFill>
                          <a:latin typeface="Arial"/>
                          <a:ea typeface="Times New Roman"/>
                          <a:cs typeface="Arial"/>
                        </a:rPr>
                        <a:t>Description</a:t>
                      </a:r>
                      <a:endParaRPr lang="en-GB" sz="1600" b="1" dirty="0">
                        <a:solidFill>
                          <a:srgbClr val="000000"/>
                        </a:solidFill>
                        <a:latin typeface="Arial"/>
                        <a:ea typeface="Times New Roman"/>
                        <a:cs typeface="Arial"/>
                      </a:endParaRPr>
                    </a:p>
                  </a:txBody>
                  <a:tcPr marL="54610" marR="54610" marT="91440" marB="91440"/>
                </a:tc>
              </a:tr>
              <a:tr h="370840">
                <a:tc>
                  <a:txBody>
                    <a:bodyPr/>
                    <a:lstStyle/>
                    <a:p>
                      <a:pPr algn="l">
                        <a:spcAft>
                          <a:spcPts val="0"/>
                        </a:spcAft>
                      </a:pPr>
                      <a:r>
                        <a:rPr lang="en-US" sz="1600" dirty="0" smtClean="0">
                          <a:solidFill>
                            <a:srgbClr val="000000"/>
                          </a:solidFill>
                          <a:latin typeface="Arial"/>
                          <a:ea typeface="Times New Roman"/>
                          <a:cs typeface="Arial"/>
                        </a:rPr>
                        <a:t>Quality </a:t>
                      </a:r>
                      <a:r>
                        <a:rPr lang="en-US" sz="1600" dirty="0">
                          <a:solidFill>
                            <a:srgbClr val="000000"/>
                          </a:solidFill>
                          <a:latin typeface="Arial"/>
                          <a:ea typeface="Times New Roman"/>
                          <a:cs typeface="Arial"/>
                        </a:rPr>
                        <a:t>plan</a:t>
                      </a:r>
                      <a:endParaRPr lang="en-GB" sz="1600" dirty="0">
                        <a:solidFill>
                          <a:srgbClr val="000000"/>
                        </a:solidFill>
                        <a:latin typeface="Arial"/>
                        <a:ea typeface="Times New Roman"/>
                        <a:cs typeface="Arial"/>
                      </a:endParaRPr>
                    </a:p>
                  </a:txBody>
                  <a:tcPr marL="54610" marR="54610" marT="0" marB="91440"/>
                </a:tc>
                <a:tc>
                  <a:txBody>
                    <a:bodyPr/>
                    <a:lstStyle/>
                    <a:p>
                      <a:pPr algn="just">
                        <a:spcAft>
                          <a:spcPts val="0"/>
                        </a:spcAft>
                      </a:pPr>
                      <a:r>
                        <a:rPr lang="en-US" sz="1600">
                          <a:solidFill>
                            <a:srgbClr val="000000"/>
                          </a:solidFill>
                          <a:latin typeface="Arial"/>
                          <a:ea typeface="Times New Roman"/>
                          <a:cs typeface="Arial"/>
                        </a:rPr>
                        <a:t>Describes the quality procedures and standards that will be used in a project.  </a:t>
                      </a:r>
                      <a:endParaRPr lang="en-GB" sz="1600">
                        <a:solidFill>
                          <a:srgbClr val="000000"/>
                        </a:solidFill>
                        <a:latin typeface="Arial"/>
                        <a:ea typeface="Times New Roman"/>
                        <a:cs typeface="Arial"/>
                      </a:endParaRPr>
                    </a:p>
                  </a:txBody>
                  <a:tcPr marL="54610" marR="54610" marT="0" marB="91440"/>
                </a:tc>
              </a:tr>
              <a:tr h="370840">
                <a:tc>
                  <a:txBody>
                    <a:bodyPr/>
                    <a:lstStyle/>
                    <a:p>
                      <a:pPr algn="l">
                        <a:spcAft>
                          <a:spcPts val="0"/>
                        </a:spcAft>
                      </a:pPr>
                      <a:r>
                        <a:rPr lang="en-US" sz="1600">
                          <a:solidFill>
                            <a:srgbClr val="000000"/>
                          </a:solidFill>
                          <a:latin typeface="Arial"/>
                          <a:ea typeface="Times New Roman"/>
                          <a:cs typeface="Arial"/>
                        </a:rPr>
                        <a:t>Validation plan </a:t>
                      </a:r>
                      <a:endParaRPr lang="en-GB" sz="1600">
                        <a:solidFill>
                          <a:srgbClr val="000000"/>
                        </a:solidFill>
                        <a:latin typeface="Arial"/>
                        <a:ea typeface="Times New Roman"/>
                        <a:cs typeface="Arial"/>
                      </a:endParaRPr>
                    </a:p>
                  </a:txBody>
                  <a:tcPr marL="54610" marR="54610" marT="0" marB="91440"/>
                </a:tc>
                <a:tc>
                  <a:txBody>
                    <a:bodyPr/>
                    <a:lstStyle/>
                    <a:p>
                      <a:pPr algn="just">
                        <a:spcAft>
                          <a:spcPts val="0"/>
                        </a:spcAft>
                      </a:pPr>
                      <a:r>
                        <a:rPr lang="en-US" sz="1600">
                          <a:solidFill>
                            <a:srgbClr val="000000"/>
                          </a:solidFill>
                          <a:latin typeface="Arial"/>
                          <a:ea typeface="Times New Roman"/>
                          <a:cs typeface="Arial"/>
                        </a:rPr>
                        <a:t>Describes the approach, resources, and schedule used for system validation.  </a:t>
                      </a:r>
                      <a:endParaRPr lang="en-GB" sz="1600">
                        <a:solidFill>
                          <a:srgbClr val="000000"/>
                        </a:solidFill>
                        <a:latin typeface="Arial"/>
                        <a:ea typeface="Times New Roman"/>
                        <a:cs typeface="Arial"/>
                      </a:endParaRPr>
                    </a:p>
                  </a:txBody>
                  <a:tcPr marL="54610" marR="54610" marT="0" marB="91440"/>
                </a:tc>
              </a:tr>
              <a:tr h="370840">
                <a:tc>
                  <a:txBody>
                    <a:bodyPr/>
                    <a:lstStyle/>
                    <a:p>
                      <a:pPr algn="l">
                        <a:spcAft>
                          <a:spcPts val="0"/>
                        </a:spcAft>
                      </a:pPr>
                      <a:r>
                        <a:rPr lang="en-US" sz="1600">
                          <a:solidFill>
                            <a:srgbClr val="000000"/>
                          </a:solidFill>
                          <a:latin typeface="Arial"/>
                          <a:ea typeface="Times New Roman"/>
                          <a:cs typeface="Arial"/>
                        </a:rPr>
                        <a:t>Configuration management plan</a:t>
                      </a:r>
                      <a:endParaRPr lang="en-GB" sz="1600">
                        <a:solidFill>
                          <a:srgbClr val="000000"/>
                        </a:solidFill>
                        <a:latin typeface="Arial"/>
                        <a:ea typeface="Times New Roman"/>
                        <a:cs typeface="Arial"/>
                      </a:endParaRPr>
                    </a:p>
                  </a:txBody>
                  <a:tcPr marL="54610" marR="54610" marT="0" marB="91440"/>
                </a:tc>
                <a:tc>
                  <a:txBody>
                    <a:bodyPr/>
                    <a:lstStyle/>
                    <a:p>
                      <a:pPr algn="just">
                        <a:spcAft>
                          <a:spcPts val="0"/>
                        </a:spcAft>
                      </a:pPr>
                      <a:r>
                        <a:rPr lang="en-US" sz="1600">
                          <a:solidFill>
                            <a:srgbClr val="000000"/>
                          </a:solidFill>
                          <a:latin typeface="Arial"/>
                          <a:ea typeface="Times New Roman"/>
                          <a:cs typeface="Arial"/>
                        </a:rPr>
                        <a:t>Describes the configuration management procedures and structures to be used.  </a:t>
                      </a:r>
                      <a:endParaRPr lang="en-GB" sz="1600">
                        <a:solidFill>
                          <a:srgbClr val="000000"/>
                        </a:solidFill>
                        <a:latin typeface="Arial"/>
                        <a:ea typeface="Times New Roman"/>
                        <a:cs typeface="Arial"/>
                      </a:endParaRPr>
                    </a:p>
                  </a:txBody>
                  <a:tcPr marL="54610" marR="54610" marT="0" marB="91440"/>
                </a:tc>
              </a:tr>
              <a:tr h="370840">
                <a:tc>
                  <a:txBody>
                    <a:bodyPr/>
                    <a:lstStyle/>
                    <a:p>
                      <a:pPr algn="l">
                        <a:spcAft>
                          <a:spcPts val="0"/>
                        </a:spcAft>
                      </a:pPr>
                      <a:r>
                        <a:rPr lang="en-US" sz="1600">
                          <a:solidFill>
                            <a:srgbClr val="000000"/>
                          </a:solidFill>
                          <a:latin typeface="Arial"/>
                          <a:ea typeface="Times New Roman"/>
                          <a:cs typeface="Arial"/>
                        </a:rPr>
                        <a:t>Maintenance plan</a:t>
                      </a:r>
                      <a:endParaRPr lang="en-GB" sz="1600">
                        <a:solidFill>
                          <a:srgbClr val="000000"/>
                        </a:solidFill>
                        <a:latin typeface="Arial"/>
                        <a:ea typeface="Times New Roman"/>
                        <a:cs typeface="Arial"/>
                      </a:endParaRPr>
                    </a:p>
                  </a:txBody>
                  <a:tcPr marL="54610" marR="54610" marT="0" marB="91440"/>
                </a:tc>
                <a:tc>
                  <a:txBody>
                    <a:bodyPr/>
                    <a:lstStyle/>
                    <a:p>
                      <a:pPr algn="just">
                        <a:spcAft>
                          <a:spcPts val="0"/>
                        </a:spcAft>
                      </a:pPr>
                      <a:r>
                        <a:rPr lang="en-US" sz="1600">
                          <a:solidFill>
                            <a:srgbClr val="000000"/>
                          </a:solidFill>
                          <a:latin typeface="Arial"/>
                          <a:ea typeface="Times New Roman"/>
                          <a:cs typeface="Arial"/>
                        </a:rPr>
                        <a:t>Predicts the maintenance requirements, costs, and effort.  </a:t>
                      </a:r>
                      <a:endParaRPr lang="en-GB" sz="1600">
                        <a:solidFill>
                          <a:srgbClr val="000000"/>
                        </a:solidFill>
                        <a:latin typeface="Arial"/>
                        <a:ea typeface="Times New Roman"/>
                        <a:cs typeface="Arial"/>
                      </a:endParaRPr>
                    </a:p>
                  </a:txBody>
                  <a:tcPr marL="54610" marR="54610" marT="0" marB="91440"/>
                </a:tc>
              </a:tr>
              <a:tr h="370840">
                <a:tc>
                  <a:txBody>
                    <a:bodyPr/>
                    <a:lstStyle/>
                    <a:p>
                      <a:pPr algn="l">
                        <a:spcAft>
                          <a:spcPts val="0"/>
                        </a:spcAft>
                      </a:pPr>
                      <a:r>
                        <a:rPr lang="en-US" sz="1600">
                          <a:solidFill>
                            <a:srgbClr val="000000"/>
                          </a:solidFill>
                          <a:latin typeface="Arial"/>
                          <a:ea typeface="Times New Roman"/>
                          <a:cs typeface="Arial"/>
                        </a:rPr>
                        <a:t>Staff development plan</a:t>
                      </a:r>
                      <a:endParaRPr lang="en-GB" sz="1600">
                        <a:solidFill>
                          <a:srgbClr val="000000"/>
                        </a:solidFill>
                        <a:latin typeface="Arial"/>
                        <a:ea typeface="Times New Roman"/>
                        <a:cs typeface="Arial"/>
                      </a:endParaRPr>
                    </a:p>
                  </a:txBody>
                  <a:tcPr marL="54610" marR="54610" marT="0" marB="91440"/>
                </a:tc>
                <a:tc>
                  <a:txBody>
                    <a:bodyPr/>
                    <a:lstStyle/>
                    <a:p>
                      <a:pPr algn="just">
                        <a:spcAft>
                          <a:spcPts val="0"/>
                        </a:spcAft>
                      </a:pPr>
                      <a:r>
                        <a:rPr lang="en-US" sz="1600" dirty="0">
                          <a:solidFill>
                            <a:srgbClr val="000000"/>
                          </a:solidFill>
                          <a:latin typeface="Arial"/>
                          <a:ea typeface="Times New Roman"/>
                          <a:cs typeface="Arial"/>
                        </a:rPr>
                        <a:t>Describes how the skills and experience of the project team members will be developed. </a:t>
                      </a:r>
                      <a:r>
                        <a:rPr lang="en-US" sz="1600" dirty="0" smtClean="0">
                          <a:solidFill>
                            <a:srgbClr val="000000"/>
                          </a:solidFill>
                          <a:latin typeface="Arial"/>
                          <a:ea typeface="Times New Roman"/>
                          <a:cs typeface="Arial"/>
                        </a:rPr>
                        <a:t> </a:t>
                      </a:r>
                      <a:endParaRPr lang="en-GB" sz="1600" dirty="0">
                        <a:solidFill>
                          <a:srgbClr val="000000"/>
                        </a:solidFill>
                        <a:latin typeface="Arial"/>
                        <a:ea typeface="Times New Roman"/>
                        <a:cs typeface="Arial"/>
                      </a:endParaRPr>
                    </a:p>
                  </a:txBody>
                  <a:tcPr marL="54610" marR="54610" marT="0" marB="91440"/>
                </a:tc>
              </a:tr>
            </a:tbl>
          </a:graphicData>
        </a:graphic>
      </p:graphicFrame>
      <p:sp>
        <p:nvSpPr>
          <p:cNvPr id="14"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6" name="section3"/>
          <p:cNvSpPr/>
          <p:nvPr/>
        </p:nvSpPr>
        <p:spPr>
          <a:xfrm>
            <a:off x="1270000"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Project Plan</a:t>
            </a:r>
            <a:endParaRPr lang="en-US" sz="1400" u="sng">
              <a:solidFill>
                <a:srgbClr val="17375E"/>
              </a:solidFill>
            </a:endParaRPr>
          </a:p>
        </p:txBody>
      </p:sp>
      <p:sp>
        <p:nvSpPr>
          <p:cNvPr id="17" name="section4"/>
          <p:cNvSpPr/>
          <p:nvPr/>
        </p:nvSpPr>
        <p:spPr>
          <a:xfrm>
            <a:off x="2540000" y="0"/>
            <a:ext cx="1379964"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Project Scheduling</a:t>
            </a:r>
            <a:endParaRPr lang="en-US" sz="1200">
              <a:solidFill>
                <a:srgbClr val="FFFFFF"/>
              </a:solidFill>
            </a:endParaRPr>
          </a:p>
        </p:txBody>
      </p:sp>
      <p:sp>
        <p:nvSpPr>
          <p:cNvPr id="18" name="section5"/>
          <p:cNvSpPr/>
          <p:nvPr/>
        </p:nvSpPr>
        <p:spPr>
          <a:xfrm>
            <a:off x="39242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2"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PB"/>
          <p:cNvSpPr/>
          <p:nvPr/>
        </p:nvSpPr>
        <p:spPr>
          <a:xfrm>
            <a:off x="12700" y="6718300"/>
            <a:ext cx="3006035"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9 of 23</a:t>
            </a:r>
            <a:endParaRPr lang="en-US" sz="1400" b="1">
              <a:solidFill>
                <a:srgbClr val="FFFFFF"/>
              </a:solidFill>
            </a:endParaRPr>
          </a:p>
        </p:txBody>
      </p:sp>
    </p:spTree>
    <p:extLst>
      <p:ext uri="{BB962C8B-B14F-4D97-AF65-F5344CB8AC3E}">
        <p14:creationId xmlns:p14="http://schemas.microsoft.com/office/powerpoint/2010/main" val="372483972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WE316 2011-09-26 (with Tabs)">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ppt/theme/themeOverride2.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docProps/app.xml><?xml version="1.0" encoding="utf-8"?>
<Properties xmlns="http://schemas.openxmlformats.org/officeDocument/2006/extended-properties" xmlns:vt="http://schemas.openxmlformats.org/officeDocument/2006/docPropsVTypes">
  <Template>SWE205 2011-09-26 (with Tabs)</Template>
  <TotalTime>2037</TotalTime>
  <Words>1146</Words>
  <Application>Microsoft Office PowerPoint</Application>
  <PresentationFormat>On-screen Show (4:3)</PresentationFormat>
  <Paragraphs>333</Paragraphs>
  <Slides>23</Slides>
  <Notes>7</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SWE316 2011-09-26 (with Tabs)</vt:lpstr>
      <vt:lpstr>Lecture – 8 Project Planning and Scheduling </vt:lpstr>
      <vt:lpstr>Project Planning</vt:lpstr>
      <vt:lpstr>Project planning process</vt:lpstr>
      <vt:lpstr>Milestones &amp; Deliverables</vt:lpstr>
      <vt:lpstr>Planning stages</vt:lpstr>
      <vt:lpstr>Plan-driven development</vt:lpstr>
      <vt:lpstr>Plan-driven development – pros and cons</vt:lpstr>
      <vt:lpstr>Project plans</vt:lpstr>
      <vt:lpstr>Project plan supplements </vt:lpstr>
      <vt:lpstr>The planning process</vt:lpstr>
      <vt:lpstr>The project planning process </vt:lpstr>
      <vt:lpstr>Project Scheduling</vt:lpstr>
      <vt:lpstr>Project scheduling</vt:lpstr>
      <vt:lpstr>Project scheduling activities: How?</vt:lpstr>
      <vt:lpstr>The project scheduling process </vt:lpstr>
      <vt:lpstr>Scheduling problems</vt:lpstr>
      <vt:lpstr>Schedule representation</vt:lpstr>
      <vt:lpstr>Tasks, durations, and dependencies </vt:lpstr>
      <vt:lpstr>Activity bar chart </vt:lpstr>
      <vt:lpstr>Activity</vt:lpstr>
      <vt:lpstr>Activity Network</vt:lpstr>
      <vt:lpstr>Staff allocation chart </vt:lpstr>
      <vt:lpstr>Key Points</vt:lpstr>
    </vt:vector>
  </TitlesOfParts>
  <Company>khalidm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khalidm</dc:creator>
  <cp:lastModifiedBy>Khalid Aljasser</cp:lastModifiedBy>
  <cp:revision>268</cp:revision>
  <cp:lastPrinted>2011-03-12T06:17:48Z</cp:lastPrinted>
  <dcterms:created xsi:type="dcterms:W3CDTF">2008-10-05T15:17:56Z</dcterms:created>
  <dcterms:modified xsi:type="dcterms:W3CDTF">2011-10-01T04:33:49Z</dcterms:modified>
</cp:coreProperties>
</file>